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2" r:id="rId2"/>
    <p:sldMasterId id="2147483679" r:id="rId3"/>
  </p:sldMasterIdLst>
  <p:notesMasterIdLst>
    <p:notesMasterId r:id="rId22"/>
  </p:notesMasterIdLst>
  <p:sldIdLst>
    <p:sldId id="258" r:id="rId4"/>
    <p:sldId id="349" r:id="rId5"/>
    <p:sldId id="350" r:id="rId6"/>
    <p:sldId id="351" r:id="rId7"/>
    <p:sldId id="337" r:id="rId8"/>
    <p:sldId id="343" r:id="rId9"/>
    <p:sldId id="353" r:id="rId10"/>
    <p:sldId id="338" r:id="rId11"/>
    <p:sldId id="354" r:id="rId12"/>
    <p:sldId id="303" r:id="rId13"/>
    <p:sldId id="311" r:id="rId14"/>
    <p:sldId id="313" r:id="rId15"/>
    <p:sldId id="347" r:id="rId16"/>
    <p:sldId id="266" r:id="rId17"/>
    <p:sldId id="282" r:id="rId18"/>
    <p:sldId id="355" r:id="rId19"/>
    <p:sldId id="356" r:id="rId20"/>
    <p:sldId id="280"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Roboto" pitchFamily="2" charset="0"/>
      <p:regular r:id="rId27"/>
      <p:bold r:id="rId28"/>
      <p:italic r:id="rId29"/>
      <p:boldItalic r:id="rId30"/>
    </p:embeddedFont>
    <p:embeddedFont>
      <p:font typeface="Roboto Cn" pitchFamily="2" charset="0"/>
      <p:regular r:id="rId31"/>
      <p:bold r:id="rId32"/>
      <p:italic r:id="rId33"/>
      <p:boldItalic r:id="rId34"/>
    </p:embeddedFont>
    <p:embeddedFont>
      <p:font typeface="Roboto Medium" pitchFamily="2" charset="0"/>
      <p:regular r:id="rId35"/>
      <p:italic r:id="rId36"/>
    </p:embeddedFont>
    <p:embeddedFont>
      <p:font typeface="Roboto Thin" pitchFamily="2" charset="0"/>
      <p:regular r:id="rId37"/>
      <p:italic r:id="rId38"/>
    </p:embeddedFont>
    <p:embeddedFont>
      <p:font typeface="Times" panose="02020603050405020304" pitchFamily="18" charset="0"/>
      <p:regular r:id="rId39"/>
      <p:bold r:id="rId40"/>
      <p:italic r:id="rId41"/>
      <p:boldItalic r:id="rId42"/>
    </p:embeddedFont>
  </p:embeddedFontLst>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0000"/>
    <a:srgbClr val="E4EEF9"/>
    <a:srgbClr val="F15A5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973" autoAdjust="0"/>
  </p:normalViewPr>
  <p:slideViewPr>
    <p:cSldViewPr snapToGrid="0">
      <p:cViewPr varScale="1">
        <p:scale>
          <a:sx n="37" d="100"/>
          <a:sy n="37" d="100"/>
        </p:scale>
        <p:origin x="172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2.fntdata"/><Relationship Id="rId42" Type="http://schemas.openxmlformats.org/officeDocument/2006/relationships/font" Target="fonts/font20.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2EF42-327E-4D43-8F5E-F5CB97D9B7AF}" type="datetimeFigureOut">
              <a:rPr lang="en-GB" smtClean="0"/>
              <a:t>03/09/2020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92301-8705-4C14-9F27-2FBC7A18EAE0}" type="slidenum">
              <a:rPr lang="en-GB" smtClean="0"/>
              <a:t>‹#›</a:t>
            </a:fld>
            <a:endParaRPr lang="en-GB"/>
          </a:p>
        </p:txBody>
      </p:sp>
    </p:spTree>
    <p:extLst>
      <p:ext uri="{BB962C8B-B14F-4D97-AF65-F5344CB8AC3E}">
        <p14:creationId xmlns:p14="http://schemas.microsoft.com/office/powerpoint/2010/main" val="320905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arersuk.org/media/k2/attachments/Valuing_carers_2011___Carers_UK.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792301-8705-4C14-9F27-2FBC7A18EAE0}" type="slidenum">
              <a:rPr lang="en-GB" smtClean="0"/>
              <a:t>1</a:t>
            </a:fld>
            <a:endParaRPr lang="en-GB"/>
          </a:p>
        </p:txBody>
      </p:sp>
    </p:spTree>
    <p:extLst>
      <p:ext uri="{BB962C8B-B14F-4D97-AF65-F5344CB8AC3E}">
        <p14:creationId xmlns:p14="http://schemas.microsoft.com/office/powerpoint/2010/main" val="637606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600"/>
              </a:spcBef>
              <a:spcAft>
                <a:spcPts val="0"/>
              </a:spcAft>
              <a:buClrTx/>
              <a:buSzTx/>
              <a:buFont typeface="Courier New" panose="02070309020205020404" pitchFamily="49" charset="0"/>
              <a:buNone/>
              <a:tabLst/>
              <a:defRPr/>
            </a:pPr>
            <a:r>
              <a:rPr lang="en-US" altLang="fr-FR" dirty="0">
                <a:latin typeface="Calibri" panose="020F0502020204030204" pitchFamily="34" charset="0"/>
              </a:rPr>
              <a:t>Informal caregivers are supported through information provision, social and psychological services and by the existence of day </a:t>
            </a:r>
            <a:r>
              <a:rPr lang="en-US" altLang="fr-FR" dirty="0" err="1">
                <a:latin typeface="Calibri" panose="020F0502020204030204" pitchFamily="34" charset="0"/>
              </a:rPr>
              <a:t>centres</a:t>
            </a:r>
            <a:r>
              <a:rPr lang="en-US" altLang="fr-FR" dirty="0">
                <a:latin typeface="Calibri" panose="020F0502020204030204" pitchFamily="34" charset="0"/>
              </a:rPr>
              <a:t> and short-stay care </a:t>
            </a:r>
            <a:r>
              <a:rPr lang="en-US" altLang="fr-FR" dirty="0" err="1">
                <a:latin typeface="Calibri" panose="020F0502020204030204" pitchFamily="34" charset="0"/>
              </a:rPr>
              <a:t>centres</a:t>
            </a:r>
            <a:r>
              <a:rPr lang="en-US" altLang="fr-FR" dirty="0">
                <a:latin typeface="Calibri" panose="020F0502020204030204" pitchFamily="34" charset="0"/>
              </a:rPr>
              <a:t> which allow to alleviate temporarily the burden of informal care-giving. </a:t>
            </a:r>
            <a:r>
              <a:rPr lang="en-IE" sz="1200" kern="1200" dirty="0">
                <a:solidFill>
                  <a:schemeClr val="tx1"/>
                </a:solidFill>
                <a:effectLst/>
                <a:latin typeface="+mn-lt"/>
                <a:ea typeface="+mn-ea"/>
                <a:cs typeface="+mn-cs"/>
              </a:rPr>
              <a:t>Carers’ allowances are also available in some countries (e.g. Belgium), often paid by municipalities, but their amount varies substantially. Besides, this allowance is often very small which means that the support provided is limited, it does not constitute a direct cash compensation for the care provided and it mainly aims to recognise the status of informal carers (already a positive step forward). </a:t>
            </a:r>
            <a:endParaRPr lang="en-US" altLang="fr-FR" dirty="0">
              <a:latin typeface="Calibri" panose="020F0502020204030204" pitchFamily="34" charset="0"/>
            </a:endParaRPr>
          </a:p>
          <a:p>
            <a:pPr eaLnBrk="1" hangingPunct="1">
              <a:spcBef>
                <a:spcPts val="600"/>
              </a:spcBef>
              <a:buFont typeface="Courier New" panose="02070309020205020404" pitchFamily="49" charset="0"/>
              <a:buNone/>
            </a:pPr>
            <a:endParaRPr lang="en-US" altLang="fr-FR" dirty="0">
              <a:latin typeface="Calibri" panose="020F0502020204030204" pitchFamily="34" charset="0"/>
            </a:endParaRPr>
          </a:p>
          <a:p>
            <a:pPr eaLnBrk="1" hangingPunct="1">
              <a:spcBef>
                <a:spcPts val="600"/>
              </a:spcBef>
              <a:buFont typeface="Courier New" panose="02070309020205020404" pitchFamily="49" charset="0"/>
              <a:buNone/>
            </a:pPr>
            <a:r>
              <a:rPr lang="en-US" altLang="fr-FR" b="1" u="sng" dirty="0">
                <a:latin typeface="Calibri" panose="020F0502020204030204" pitchFamily="34" charset="0"/>
              </a:rPr>
              <a:t>Eurobarometer 2011</a:t>
            </a:r>
          </a:p>
          <a:p>
            <a:pPr eaLnBrk="1" hangingPunct="1">
              <a:spcBef>
                <a:spcPts val="600"/>
              </a:spcBef>
              <a:buFont typeface="Courier New" panose="02070309020205020404" pitchFamily="49" charset="0"/>
              <a:buNone/>
            </a:pPr>
            <a:r>
              <a:rPr lang="en-US" altLang="fr-FR" dirty="0">
                <a:latin typeface="Calibri" panose="020F0502020204030204" pitchFamily="34" charset="0"/>
              </a:rPr>
              <a:t>Provide financial remuneration for carers </a:t>
            </a:r>
          </a:p>
          <a:p>
            <a:pPr eaLnBrk="1" hangingPunct="1">
              <a:spcBef>
                <a:spcPts val="600"/>
              </a:spcBef>
              <a:buFont typeface="Courier New" panose="02070309020205020404" pitchFamily="49" charset="0"/>
              <a:buNone/>
            </a:pPr>
            <a:r>
              <a:rPr lang="en-US" altLang="fr-FR" dirty="0">
                <a:latin typeface="Calibri" panose="020F0502020204030204" pitchFamily="34" charset="0"/>
              </a:rPr>
              <a:t>Facilitate flexible working hours </a:t>
            </a:r>
          </a:p>
          <a:p>
            <a:pPr eaLnBrk="1" hangingPunct="1">
              <a:spcBef>
                <a:spcPts val="600"/>
              </a:spcBef>
              <a:buFont typeface="Courier New" panose="02070309020205020404" pitchFamily="49" charset="0"/>
              <a:buNone/>
            </a:pPr>
            <a:r>
              <a:rPr lang="en-US" altLang="fr-FR" dirty="0">
                <a:latin typeface="Calibri" panose="020F0502020204030204" pitchFamily="34" charset="0"/>
              </a:rPr>
              <a:t>Allow leave from work for care reasons </a:t>
            </a:r>
          </a:p>
          <a:p>
            <a:pPr eaLnBrk="1" hangingPunct="1">
              <a:spcBef>
                <a:spcPts val="600"/>
              </a:spcBef>
              <a:buFont typeface="Courier New" panose="02070309020205020404" pitchFamily="49" charset="0"/>
              <a:buNone/>
            </a:pPr>
            <a:r>
              <a:rPr lang="en-US" altLang="fr-FR" dirty="0">
                <a:latin typeface="Calibri" panose="020F0502020204030204" pitchFamily="34" charset="0"/>
              </a:rPr>
              <a:t>Give pension credits for care time </a:t>
            </a:r>
          </a:p>
          <a:p>
            <a:pPr eaLnBrk="1" hangingPunct="1">
              <a:spcBef>
                <a:spcPts val="600"/>
              </a:spcBef>
              <a:buFont typeface="Courier New" panose="02070309020205020404" pitchFamily="49" charset="0"/>
              <a:buNone/>
            </a:pPr>
            <a:r>
              <a:rPr lang="en-US" altLang="fr-FR" dirty="0">
                <a:latin typeface="Calibri" panose="020F0502020204030204" pitchFamily="34" charset="0"/>
              </a:rPr>
              <a:t>Provide a right to part-time work </a:t>
            </a:r>
          </a:p>
          <a:p>
            <a:pPr eaLnBrk="1" hangingPunct="1">
              <a:spcBef>
                <a:spcPts val="600"/>
              </a:spcBef>
              <a:buFont typeface="Courier New" panose="02070309020205020404" pitchFamily="49" charset="0"/>
              <a:buNone/>
            </a:pPr>
            <a:r>
              <a:rPr lang="en-US" altLang="fr-FR" dirty="0">
                <a:latin typeface="Calibri" panose="020F0502020204030204" pitchFamily="34" charset="0"/>
              </a:rPr>
              <a:t>Provide training </a:t>
            </a:r>
          </a:p>
          <a:p>
            <a:pPr eaLnBrk="1" hangingPunct="1">
              <a:spcBef>
                <a:spcPts val="600"/>
              </a:spcBef>
              <a:buFont typeface="Courier New" panose="02070309020205020404" pitchFamily="49" charset="0"/>
              <a:buNone/>
            </a:pPr>
            <a:r>
              <a:rPr lang="en-US" altLang="fr-FR" dirty="0">
                <a:latin typeface="Calibri" panose="020F0502020204030204" pitchFamily="34" charset="0"/>
              </a:rPr>
              <a:t>Fund respite care during care-giver holidays.</a:t>
            </a:r>
          </a:p>
          <a:p>
            <a:pPr eaLnBrk="1" hangingPunct="1">
              <a:spcBef>
                <a:spcPts val="600"/>
              </a:spcBef>
              <a:buFont typeface="Courier New" panose="02070309020205020404" pitchFamily="49" charset="0"/>
              <a:buNone/>
            </a:pPr>
            <a:endParaRPr lang="en-US" altLang="fr-FR" dirty="0">
              <a:latin typeface="Calibri" panose="020F0502020204030204" pitchFamily="34" charset="0"/>
            </a:endParaRPr>
          </a:p>
          <a:p>
            <a:pPr eaLnBrk="1" hangingPunct="1">
              <a:spcBef>
                <a:spcPts val="600"/>
              </a:spcBef>
              <a:buFont typeface="Courier New" panose="02070309020205020404" pitchFamily="49" charset="0"/>
              <a:buNone/>
            </a:pPr>
            <a:endParaRPr lang="en-US" altLang="fr-FR" dirty="0">
              <a:latin typeface="Calibri" panose="020F0502020204030204" pitchFamily="34" charset="0"/>
            </a:endParaRPr>
          </a:p>
          <a:p>
            <a:pPr eaLnBrk="1" hangingPunct="1">
              <a:spcBef>
                <a:spcPts val="600"/>
              </a:spcBef>
              <a:buFont typeface="Courier New" panose="02070309020205020404" pitchFamily="49" charset="0"/>
              <a:buNone/>
            </a:pPr>
            <a:r>
              <a:rPr lang="en-US" altLang="fr-FR" dirty="0">
                <a:latin typeface="Calibri" panose="020F0502020204030204" pitchFamily="34" charset="0"/>
              </a:rPr>
              <a:t>Out of the 23 countries in Europe which offer any type of financial support, only 9 offer direct support in the form of a carer allowance</a:t>
            </a:r>
          </a:p>
          <a:p>
            <a:pPr eaLnBrk="1" hangingPunct="1">
              <a:spcBef>
                <a:spcPts val="600"/>
              </a:spcBef>
              <a:buFont typeface="Courier New" panose="02070309020205020404" pitchFamily="49" charset="0"/>
              <a:buNone/>
            </a:pPr>
            <a:r>
              <a:rPr lang="en-US" altLang="fr-FR" dirty="0">
                <a:latin typeface="Calibri" panose="020F0502020204030204" pitchFamily="34" charset="0"/>
              </a:rPr>
              <a:t>Carers face 77% higher utility bills and 67% higher transport costs (UK)</a:t>
            </a:r>
          </a:p>
          <a:p>
            <a:pPr eaLnBrk="1" hangingPunct="1">
              <a:spcBef>
                <a:spcPts val="600"/>
              </a:spcBef>
              <a:buFont typeface="Courier New" panose="02070309020205020404" pitchFamily="49" charset="0"/>
              <a:buNone/>
            </a:pPr>
            <a:r>
              <a:rPr lang="en-US" altLang="fr-FR" dirty="0">
                <a:latin typeface="Calibri" panose="020F0502020204030204" pitchFamily="34" charset="0"/>
              </a:rPr>
              <a:t>A third of carers are in debt (UK)</a:t>
            </a:r>
          </a:p>
          <a:p>
            <a:pPr eaLnBrk="1" hangingPunct="1">
              <a:spcBef>
                <a:spcPts val="600"/>
              </a:spcBef>
              <a:buFont typeface="Courier New" panose="02070309020205020404" pitchFamily="49" charset="0"/>
              <a:buNone/>
            </a:pPr>
            <a:r>
              <a:rPr lang="en-US" altLang="fr-FR" dirty="0">
                <a:latin typeface="Calibri" panose="020F0502020204030204" pitchFamily="34" charset="0"/>
              </a:rPr>
              <a:t>Respite care services are provided in 21 European countries. They are the most common type of services provided to carers in Europe.</a:t>
            </a:r>
          </a:p>
          <a:p>
            <a:pPr eaLnBrk="1" hangingPunct="1">
              <a:spcBef>
                <a:spcPts val="600"/>
              </a:spcBef>
              <a:buFont typeface="Courier New" panose="02070309020205020404" pitchFamily="49" charset="0"/>
              <a:buNone/>
            </a:pPr>
            <a:r>
              <a:rPr lang="en-US" altLang="fr-FR" dirty="0">
                <a:latin typeface="Calibri" panose="020F0502020204030204" pitchFamily="34" charset="0"/>
              </a:rPr>
              <a:t>Training and information are provided in 17 countries, counselling in 12 countries </a:t>
            </a:r>
            <a:endParaRPr lang="en-US" altLang="fr-FR" b="1" dirty="0">
              <a:latin typeface="Calibri" panose="020F0502020204030204" pitchFamily="34" charset="0"/>
            </a:endParaRPr>
          </a:p>
          <a:p>
            <a:endParaRPr lang="en-GB" altLang="en-US" dirty="0"/>
          </a:p>
        </p:txBody>
      </p:sp>
      <p:sp>
        <p:nvSpPr>
          <p:cNvPr id="24580" name="Date Placeholder 3"/>
          <p:cNvSpPr>
            <a:spLocks noGrp="1"/>
          </p:cNvSpPr>
          <p:nvPr>
            <p:ph type="dt" sz="quarter" idx="1"/>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E81E5F31-C42D-41FE-B106-39BA9EF776AA}" type="datetime1">
              <a:rPr lang="en-US" altLang="en-US" sz="1200" smtClean="0"/>
              <a:pPr/>
              <a:t>9/3/2020</a:t>
            </a:fld>
            <a:endParaRPr lang="en-US" altLang="en-US" sz="1200"/>
          </a:p>
        </p:txBody>
      </p:sp>
      <p:sp>
        <p:nvSpPr>
          <p:cNvPr id="24581" name="Slide Number Placeholder 4"/>
          <p:cNvSpPr>
            <a:spLocks noGrp="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92E11E47-7B63-466D-81E4-D4288CFB83B0}" type="slidenum">
              <a:rPr lang="en-US" altLang="en-US" sz="1200" smtClean="0"/>
              <a:pPr/>
              <a:t>10</a:t>
            </a:fld>
            <a:endParaRPr lang="en-US" altLang="en-US" sz="1200"/>
          </a:p>
        </p:txBody>
      </p:sp>
    </p:spTree>
    <p:extLst>
      <p:ext uri="{BB962C8B-B14F-4D97-AF65-F5344CB8AC3E}">
        <p14:creationId xmlns:p14="http://schemas.microsoft.com/office/powerpoint/2010/main" val="2028866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GB" sz="1200" kern="1200" dirty="0">
                <a:solidFill>
                  <a:schemeClr val="tx1"/>
                </a:solidFill>
                <a:effectLst/>
                <a:latin typeface="+mn-lt"/>
                <a:ea typeface="+mn-ea"/>
                <a:cs typeface="+mn-cs"/>
              </a:rPr>
              <a:t>A year ago, the EU Pillar of Social Rights reaffirmed that everyone has the right to affordable long-term care services of good quality, in particular home-care and community-based services. </a:t>
            </a:r>
            <a:endParaRPr lang="en-BE" sz="1200" kern="1200" dirty="0">
              <a:solidFill>
                <a:schemeClr val="tx1"/>
              </a:solidFill>
              <a:effectLst/>
              <a:latin typeface="+mn-lt"/>
              <a:ea typeface="+mn-ea"/>
              <a:cs typeface="+mn-cs"/>
            </a:endParaRPr>
          </a:p>
          <a:p>
            <a:endParaRPr lang="en-BE" sz="1200" b="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The </a:t>
            </a:r>
            <a:r>
              <a:rPr lang="en-BE" sz="1400" kern="1200" dirty="0">
                <a:solidFill>
                  <a:schemeClr val="tx1"/>
                </a:solidFill>
                <a:effectLst/>
                <a:latin typeface="+mn-lt"/>
                <a:ea typeface="+mn-ea"/>
                <a:cs typeface="+mn-cs"/>
              </a:rPr>
              <a:t>c</a:t>
            </a:r>
            <a:r>
              <a:rPr lang="en-GB" sz="1400" kern="1200" dirty="0">
                <a:solidFill>
                  <a:schemeClr val="tx1"/>
                </a:solidFill>
                <a:effectLst/>
                <a:latin typeface="+mn-lt"/>
                <a:ea typeface="+mn-ea"/>
                <a:cs typeface="+mn-cs"/>
              </a:rPr>
              <a:t>o</a:t>
            </a:r>
            <a:r>
              <a:rPr lang="en-BE" sz="1400" kern="1200" dirty="0">
                <a:solidFill>
                  <a:schemeClr val="tx1"/>
                </a:solidFill>
                <a:effectLst/>
                <a:latin typeface="+mn-lt"/>
                <a:ea typeface="+mn-ea"/>
                <a:cs typeface="+mn-cs"/>
              </a:rPr>
              <a:t>m</a:t>
            </a:r>
            <a:r>
              <a:rPr lang="en-GB" sz="1400" kern="1200" dirty="0">
                <a:solidFill>
                  <a:schemeClr val="tx1"/>
                </a:solidFill>
                <a:effectLst/>
                <a:latin typeface="+mn-lt"/>
                <a:ea typeface="+mn-ea"/>
                <a:cs typeface="+mn-cs"/>
              </a:rPr>
              <a:t>m</a:t>
            </a:r>
            <a:r>
              <a:rPr lang="en-BE" sz="1400" kern="1200" dirty="0">
                <a:solidFill>
                  <a:schemeClr val="tx1"/>
                </a:solidFill>
                <a:effectLst/>
                <a:latin typeface="+mn-lt"/>
                <a:ea typeface="+mn-ea"/>
                <a:cs typeface="+mn-cs"/>
              </a:rPr>
              <a:t>u</a:t>
            </a:r>
            <a:r>
              <a:rPr lang="en-GB" sz="1400" kern="1200" dirty="0">
                <a:solidFill>
                  <a:schemeClr val="tx1"/>
                </a:solidFill>
                <a:effectLst/>
                <a:latin typeface="+mn-lt"/>
                <a:ea typeface="+mn-ea"/>
                <a:cs typeface="+mn-cs"/>
              </a:rPr>
              <a:t>n</a:t>
            </a:r>
            <a:r>
              <a:rPr lang="en-BE" sz="1400" kern="1200" dirty="0" err="1">
                <a:solidFill>
                  <a:schemeClr val="tx1"/>
                </a:solidFill>
                <a:effectLst/>
                <a:latin typeface="+mn-lt"/>
                <a:ea typeface="+mn-ea"/>
                <a:cs typeface="+mn-cs"/>
              </a:rPr>
              <a:t>i</a:t>
            </a:r>
            <a:r>
              <a:rPr lang="en-GB" sz="1400" kern="1200" dirty="0">
                <a:solidFill>
                  <a:schemeClr val="tx1"/>
                </a:solidFill>
                <a:effectLst/>
                <a:latin typeface="+mn-lt"/>
                <a:ea typeface="+mn-ea"/>
                <a:cs typeface="+mn-cs"/>
              </a:rPr>
              <a:t>c</a:t>
            </a:r>
            <a:r>
              <a:rPr lang="en-BE" sz="1400" kern="1200" dirty="0">
                <a:solidFill>
                  <a:schemeClr val="tx1"/>
                </a:solidFill>
                <a:effectLst/>
                <a:latin typeface="+mn-lt"/>
                <a:ea typeface="+mn-ea"/>
                <a:cs typeface="+mn-cs"/>
              </a:rPr>
              <a:t>a</a:t>
            </a:r>
            <a:r>
              <a:rPr lang="en-GB" sz="1400" kern="1200" dirty="0">
                <a:solidFill>
                  <a:schemeClr val="tx1"/>
                </a:solidFill>
                <a:effectLst/>
                <a:latin typeface="+mn-lt"/>
                <a:ea typeface="+mn-ea"/>
                <a:cs typeface="+mn-cs"/>
              </a:rPr>
              <a:t>t</a:t>
            </a:r>
            <a:r>
              <a:rPr lang="en-BE" sz="1400" kern="1200" dirty="0" err="1">
                <a:solidFill>
                  <a:schemeClr val="tx1"/>
                </a:solidFill>
                <a:effectLst/>
                <a:latin typeface="+mn-lt"/>
                <a:ea typeface="+mn-ea"/>
                <a:cs typeface="+mn-cs"/>
              </a:rPr>
              <a:t>i</a:t>
            </a:r>
            <a:r>
              <a:rPr lang="en-GB" sz="1400" kern="1200" dirty="0">
                <a:solidFill>
                  <a:schemeClr val="tx1"/>
                </a:solidFill>
                <a:effectLst/>
                <a:latin typeface="+mn-lt"/>
                <a:ea typeface="+mn-ea"/>
                <a:cs typeface="+mn-cs"/>
              </a:rPr>
              <a:t>o</a:t>
            </a:r>
            <a:r>
              <a:rPr lang="en-BE" sz="1400" kern="1200" dirty="0">
                <a:solidFill>
                  <a:schemeClr val="tx1"/>
                </a:solidFill>
                <a:effectLst/>
                <a:latin typeface="+mn-lt"/>
                <a:ea typeface="+mn-ea"/>
                <a:cs typeface="+mn-cs"/>
              </a:rPr>
              <a:t>n </a:t>
            </a:r>
            <a:r>
              <a:rPr lang="en-GB" sz="1400" kern="1200" dirty="0">
                <a:solidFill>
                  <a:schemeClr val="tx1"/>
                </a:solidFill>
                <a:effectLst/>
                <a:latin typeface="+mn-lt"/>
                <a:ea typeface="+mn-ea"/>
                <a:cs typeface="+mn-cs"/>
              </a:rPr>
              <a:t>a</a:t>
            </a:r>
            <a:r>
              <a:rPr lang="en-BE" sz="1400" kern="1200" dirty="0">
                <a:solidFill>
                  <a:schemeClr val="tx1"/>
                </a:solidFill>
                <a:effectLst/>
                <a:latin typeface="+mn-lt"/>
                <a:ea typeface="+mn-ea"/>
                <a:cs typeface="+mn-cs"/>
              </a:rPr>
              <a:t>r</a:t>
            </a:r>
            <a:r>
              <a:rPr lang="en-GB" sz="1400" kern="1200" dirty="0">
                <a:solidFill>
                  <a:schemeClr val="tx1"/>
                </a:solidFill>
                <a:effectLst/>
                <a:latin typeface="+mn-lt"/>
                <a:ea typeface="+mn-ea"/>
                <a:cs typeface="+mn-cs"/>
              </a:rPr>
              <a:t>o</a:t>
            </a:r>
            <a:r>
              <a:rPr lang="en-BE" sz="1400" kern="1200" dirty="0">
                <a:solidFill>
                  <a:schemeClr val="tx1"/>
                </a:solidFill>
                <a:effectLst/>
                <a:latin typeface="+mn-lt"/>
                <a:ea typeface="+mn-ea"/>
                <a:cs typeface="+mn-cs"/>
              </a:rPr>
              <a:t>u</a:t>
            </a:r>
            <a:r>
              <a:rPr lang="en-GB" sz="1400" kern="1200" dirty="0">
                <a:solidFill>
                  <a:schemeClr val="tx1"/>
                </a:solidFill>
                <a:effectLst/>
                <a:latin typeface="+mn-lt"/>
                <a:ea typeface="+mn-ea"/>
                <a:cs typeface="+mn-cs"/>
              </a:rPr>
              <a:t>n</a:t>
            </a:r>
            <a:r>
              <a:rPr lang="en-BE" sz="1400" kern="1200" dirty="0">
                <a:solidFill>
                  <a:schemeClr val="tx1"/>
                </a:solidFill>
                <a:effectLst/>
                <a:latin typeface="+mn-lt"/>
                <a:ea typeface="+mn-ea"/>
                <a:cs typeface="+mn-cs"/>
              </a:rPr>
              <a:t>d </a:t>
            </a:r>
            <a:r>
              <a:rPr lang="en-GB" sz="1400" kern="1200" dirty="0">
                <a:solidFill>
                  <a:schemeClr val="tx1"/>
                </a:solidFill>
                <a:effectLst/>
                <a:latin typeface="+mn-lt"/>
                <a:ea typeface="+mn-ea"/>
                <a:cs typeface="+mn-cs"/>
              </a:rPr>
              <a:t>t</a:t>
            </a:r>
            <a:r>
              <a:rPr lang="en-BE" sz="1400" kern="1200" dirty="0">
                <a:solidFill>
                  <a:schemeClr val="tx1"/>
                </a:solidFill>
                <a:effectLst/>
                <a:latin typeface="+mn-lt"/>
                <a:ea typeface="+mn-ea"/>
                <a:cs typeface="+mn-cs"/>
              </a:rPr>
              <a:t>h</a:t>
            </a:r>
            <a:r>
              <a:rPr lang="en-GB" sz="1400" kern="1200" dirty="0">
                <a:solidFill>
                  <a:schemeClr val="tx1"/>
                </a:solidFill>
                <a:effectLst/>
                <a:latin typeface="+mn-lt"/>
                <a:ea typeface="+mn-ea"/>
                <a:cs typeface="+mn-cs"/>
              </a:rPr>
              <a:t>e</a:t>
            </a:r>
            <a:r>
              <a:rPr lang="en-BE" sz="1400" kern="1200" dirty="0">
                <a:solidFill>
                  <a:schemeClr val="tx1"/>
                </a:solidFill>
                <a:effectLst/>
                <a:latin typeface="+mn-lt"/>
                <a:ea typeface="+mn-ea"/>
                <a:cs typeface="+mn-cs"/>
              </a:rPr>
              <a:t> </a:t>
            </a:r>
            <a:r>
              <a:rPr lang="en-GB" sz="1400" kern="1200" dirty="0">
                <a:solidFill>
                  <a:schemeClr val="tx1"/>
                </a:solidFill>
                <a:effectLst/>
                <a:latin typeface="+mn-lt"/>
                <a:ea typeface="+mn-ea"/>
                <a:cs typeface="+mn-cs"/>
              </a:rPr>
              <a:t>P</a:t>
            </a:r>
            <a:r>
              <a:rPr lang="en-BE" sz="1400" kern="1200" dirty="0" err="1">
                <a:solidFill>
                  <a:schemeClr val="tx1"/>
                </a:solidFill>
                <a:effectLst/>
                <a:latin typeface="+mn-lt"/>
                <a:ea typeface="+mn-ea"/>
                <a:cs typeface="+mn-cs"/>
              </a:rPr>
              <a:t>i</a:t>
            </a:r>
            <a:r>
              <a:rPr lang="en-GB" sz="1400" kern="1200" dirty="0">
                <a:solidFill>
                  <a:schemeClr val="tx1"/>
                </a:solidFill>
                <a:effectLst/>
                <a:latin typeface="+mn-lt"/>
                <a:ea typeface="+mn-ea"/>
                <a:cs typeface="+mn-cs"/>
              </a:rPr>
              <a:t>l</a:t>
            </a:r>
            <a:r>
              <a:rPr lang="en-BE" sz="1400" kern="1200" dirty="0">
                <a:solidFill>
                  <a:schemeClr val="tx1"/>
                </a:solidFill>
                <a:effectLst/>
                <a:latin typeface="+mn-lt"/>
                <a:ea typeface="+mn-ea"/>
                <a:cs typeface="+mn-cs"/>
              </a:rPr>
              <a:t>l</a:t>
            </a:r>
            <a:r>
              <a:rPr lang="en-GB" sz="1400" kern="1200" dirty="0">
                <a:solidFill>
                  <a:schemeClr val="tx1"/>
                </a:solidFill>
                <a:effectLst/>
                <a:latin typeface="+mn-lt"/>
                <a:ea typeface="+mn-ea"/>
                <a:cs typeface="+mn-cs"/>
              </a:rPr>
              <a:t>a</a:t>
            </a:r>
            <a:r>
              <a:rPr lang="en-BE" sz="1400" kern="1200" dirty="0">
                <a:solidFill>
                  <a:schemeClr val="tx1"/>
                </a:solidFill>
                <a:effectLst/>
                <a:latin typeface="+mn-lt"/>
                <a:ea typeface="+mn-ea"/>
                <a:cs typeface="+mn-cs"/>
              </a:rPr>
              <a:t>r</a:t>
            </a:r>
            <a:r>
              <a:rPr lang="en-GB" sz="1400" kern="1200" dirty="0">
                <a:solidFill>
                  <a:schemeClr val="tx1"/>
                </a:solidFill>
                <a:effectLst/>
                <a:latin typeface="+mn-lt"/>
                <a:ea typeface="+mn-ea"/>
                <a:cs typeface="+mn-cs"/>
              </a:rPr>
              <a:t> states that the availability, accessibility and affordability of the care infrastructure are crucial to allow carers to stay in or join the labour market. Yet, the only concrete measure introduced in this proposal is the entitlement to a minimum</a:t>
            </a:r>
            <a:r>
              <a:rPr lang="en-GB" sz="1400" kern="1200" baseline="0" dirty="0">
                <a:solidFill>
                  <a:schemeClr val="tx1"/>
                </a:solidFill>
                <a:effectLst/>
                <a:latin typeface="+mn-lt"/>
                <a:ea typeface="+mn-ea"/>
                <a:cs typeface="+mn-cs"/>
              </a:rPr>
              <a:t> </a:t>
            </a:r>
            <a:r>
              <a:rPr lang="en-GB" sz="1400" kern="1200" dirty="0">
                <a:solidFill>
                  <a:schemeClr val="tx1"/>
                </a:solidFill>
                <a:effectLst/>
                <a:latin typeface="+mn-lt"/>
                <a:ea typeface="+mn-ea"/>
                <a:cs typeface="+mn-cs"/>
              </a:rPr>
              <a:t>amount of 5 paid days of care leave per year. No tangible proposals are made to improve the care infrastructure.</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The proposal does not specify what ‘flexible working arrangements for carers’ would amount to in practice in order to allow carers to keep their jobs while adapting to changing care needs of their relatives. The European Commission merely expects to monitor flexible working arrangements as part of the European Semester and to share best practices on flexible working arrangements and on initiatives such as labels and certifications for employers with a good work-life balance. It will be important to monitor closely which working carers will benefits from flexible working given that larger firms with established worker representation might be more likely to offer these. Low-paid workers in precarious work will find it most difficult to demand flexible work to care for dependent relatives, therefore their situation demands additional support.</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The key problem that in many countries the care responsibility lies solely with the – mostly female – family members due to a lack of community care options, illustrates the need for clear proposals to improve the provision of these. Without affordable, accessible respite care options, carers will not be able to take out time for themselves. </a:t>
            </a:r>
          </a:p>
          <a:p>
            <a:r>
              <a:rPr lang="en-GB" sz="1400" kern="1200" dirty="0">
                <a:solidFill>
                  <a:schemeClr val="tx1"/>
                </a:solidFill>
                <a:effectLst/>
                <a:latin typeface="+mn-lt"/>
                <a:ea typeface="+mn-ea"/>
                <a:cs typeface="+mn-cs"/>
              </a:rPr>
              <a:t> </a:t>
            </a:r>
          </a:p>
          <a:p>
            <a:r>
              <a:rPr lang="en-GB" sz="1400" b="1" kern="1200" dirty="0">
                <a:solidFill>
                  <a:schemeClr val="tx1"/>
                </a:solidFill>
                <a:effectLst/>
                <a:latin typeface="+mn-lt"/>
                <a:ea typeface="+mn-ea"/>
                <a:cs typeface="+mn-cs"/>
              </a:rPr>
              <a:t>Potential EU actions on supporting carers</a:t>
            </a:r>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Access, affordability and quality of care services are a critical issue in many Member States, yet the European Commission’s country reports rarely mention these. We would welcome it if the European Semester included issues related to social services and care as this would raise awareness of these issues and allow for more comparison and mutual learning in this area. Finally, the proposal lacks definitive guidelines on how Member States will be incentivised to use the European Social Fund, the European Regional Development Fund and the European Fund for Strategic Investments to invest in care services. Overall, this proposal addresses some important issues but falls short of facilitating a truly ‘new start’ for parents and carers.</a:t>
            </a:r>
          </a:p>
          <a:p>
            <a:endParaRPr lang="en-GB" sz="1400" b="0" dirty="0">
              <a:solidFill>
                <a:srgbClr val="1D3C68"/>
              </a:solidFill>
            </a:endParaRPr>
          </a:p>
        </p:txBody>
      </p:sp>
      <p:sp>
        <p:nvSpPr>
          <p:cNvPr id="24580" name="Date Placeholder 3"/>
          <p:cNvSpPr>
            <a:spLocks noGrp="1"/>
          </p:cNvSpPr>
          <p:nvPr>
            <p:ph type="dt" sz="quarter" idx="1"/>
          </p:nvPr>
        </p:nvSpPr>
        <p:spPr>
          <a:noFill/>
        </p:spPr>
        <p:txBody>
          <a:bodyPr/>
          <a:lstStyle>
            <a:lvl1pPr>
              <a:defRPr sz="2400">
                <a:solidFill>
                  <a:schemeClr val="tx1"/>
                </a:solidFill>
                <a:latin typeface="Times" charset="0"/>
              </a:defRPr>
            </a:lvl1pPr>
            <a:lvl2pPr marL="740350" indent="-284750">
              <a:defRPr sz="2400">
                <a:solidFill>
                  <a:schemeClr val="tx1"/>
                </a:solidFill>
                <a:latin typeface="Times" charset="0"/>
              </a:defRPr>
            </a:lvl2pPr>
            <a:lvl3pPr marL="1139000" indent="-227800">
              <a:defRPr sz="2400">
                <a:solidFill>
                  <a:schemeClr val="tx1"/>
                </a:solidFill>
                <a:latin typeface="Times" charset="0"/>
              </a:defRPr>
            </a:lvl3pPr>
            <a:lvl4pPr marL="1594599" indent="-227800">
              <a:defRPr sz="2400">
                <a:solidFill>
                  <a:schemeClr val="tx1"/>
                </a:solidFill>
                <a:latin typeface="Times" charset="0"/>
              </a:defRPr>
            </a:lvl4pPr>
            <a:lvl5pPr marL="2050199" indent="-227800">
              <a:defRPr sz="2400">
                <a:solidFill>
                  <a:schemeClr val="tx1"/>
                </a:solidFill>
                <a:latin typeface="Times" charset="0"/>
              </a:defRPr>
            </a:lvl5pPr>
            <a:lvl6pPr marL="2505799" indent="-227800" eaLnBrk="0" fontAlgn="base" hangingPunct="0">
              <a:spcBef>
                <a:spcPct val="0"/>
              </a:spcBef>
              <a:spcAft>
                <a:spcPct val="0"/>
              </a:spcAft>
              <a:defRPr sz="2400">
                <a:solidFill>
                  <a:schemeClr val="tx1"/>
                </a:solidFill>
                <a:latin typeface="Times" charset="0"/>
              </a:defRPr>
            </a:lvl6pPr>
            <a:lvl7pPr marL="2961399" indent="-227800" eaLnBrk="0" fontAlgn="base" hangingPunct="0">
              <a:spcBef>
                <a:spcPct val="0"/>
              </a:spcBef>
              <a:spcAft>
                <a:spcPct val="0"/>
              </a:spcAft>
              <a:defRPr sz="2400">
                <a:solidFill>
                  <a:schemeClr val="tx1"/>
                </a:solidFill>
                <a:latin typeface="Times" charset="0"/>
              </a:defRPr>
            </a:lvl7pPr>
            <a:lvl8pPr marL="3416999" indent="-227800" eaLnBrk="0" fontAlgn="base" hangingPunct="0">
              <a:spcBef>
                <a:spcPct val="0"/>
              </a:spcBef>
              <a:spcAft>
                <a:spcPct val="0"/>
              </a:spcAft>
              <a:defRPr sz="2400">
                <a:solidFill>
                  <a:schemeClr val="tx1"/>
                </a:solidFill>
                <a:latin typeface="Times" charset="0"/>
              </a:defRPr>
            </a:lvl8pPr>
            <a:lvl9pPr marL="3872598" indent="-227800" eaLnBrk="0" fontAlgn="base" hangingPunct="0">
              <a:spcBef>
                <a:spcPct val="0"/>
              </a:spcBef>
              <a:spcAft>
                <a:spcPct val="0"/>
              </a:spcAft>
              <a:defRPr sz="2400">
                <a:solidFill>
                  <a:schemeClr val="tx1"/>
                </a:solidFill>
                <a:latin typeface="Times" charset="0"/>
              </a:defRPr>
            </a:lvl9pPr>
          </a:lstStyle>
          <a:p>
            <a:fld id="{E81E5F31-C42D-41FE-B106-39BA9EF776AA}" type="datetime1">
              <a:rPr lang="en-US" altLang="en-US" sz="1200"/>
              <a:pPr/>
              <a:t>9/3/2020</a:t>
            </a:fld>
            <a:endParaRPr lang="en-US" altLang="en-US" sz="1200"/>
          </a:p>
        </p:txBody>
      </p:sp>
      <p:sp>
        <p:nvSpPr>
          <p:cNvPr id="24581" name="Slide Number Placeholder 4"/>
          <p:cNvSpPr>
            <a:spLocks noGrp="1"/>
          </p:cNvSpPr>
          <p:nvPr>
            <p:ph type="sldNum" sz="quarter" idx="5"/>
          </p:nvPr>
        </p:nvSpPr>
        <p:spPr>
          <a:noFill/>
        </p:spPr>
        <p:txBody>
          <a:bodyPr/>
          <a:lstStyle>
            <a:lvl1pPr>
              <a:defRPr sz="2400">
                <a:solidFill>
                  <a:schemeClr val="tx1"/>
                </a:solidFill>
                <a:latin typeface="Times" charset="0"/>
              </a:defRPr>
            </a:lvl1pPr>
            <a:lvl2pPr marL="740350" indent="-284750">
              <a:defRPr sz="2400">
                <a:solidFill>
                  <a:schemeClr val="tx1"/>
                </a:solidFill>
                <a:latin typeface="Times" charset="0"/>
              </a:defRPr>
            </a:lvl2pPr>
            <a:lvl3pPr marL="1139000" indent="-227800">
              <a:defRPr sz="2400">
                <a:solidFill>
                  <a:schemeClr val="tx1"/>
                </a:solidFill>
                <a:latin typeface="Times" charset="0"/>
              </a:defRPr>
            </a:lvl3pPr>
            <a:lvl4pPr marL="1594599" indent="-227800">
              <a:defRPr sz="2400">
                <a:solidFill>
                  <a:schemeClr val="tx1"/>
                </a:solidFill>
                <a:latin typeface="Times" charset="0"/>
              </a:defRPr>
            </a:lvl4pPr>
            <a:lvl5pPr marL="2050199" indent="-227800">
              <a:defRPr sz="2400">
                <a:solidFill>
                  <a:schemeClr val="tx1"/>
                </a:solidFill>
                <a:latin typeface="Times" charset="0"/>
              </a:defRPr>
            </a:lvl5pPr>
            <a:lvl6pPr marL="2505799" indent="-227800" eaLnBrk="0" fontAlgn="base" hangingPunct="0">
              <a:spcBef>
                <a:spcPct val="0"/>
              </a:spcBef>
              <a:spcAft>
                <a:spcPct val="0"/>
              </a:spcAft>
              <a:defRPr sz="2400">
                <a:solidFill>
                  <a:schemeClr val="tx1"/>
                </a:solidFill>
                <a:latin typeface="Times" charset="0"/>
              </a:defRPr>
            </a:lvl6pPr>
            <a:lvl7pPr marL="2961399" indent="-227800" eaLnBrk="0" fontAlgn="base" hangingPunct="0">
              <a:spcBef>
                <a:spcPct val="0"/>
              </a:spcBef>
              <a:spcAft>
                <a:spcPct val="0"/>
              </a:spcAft>
              <a:defRPr sz="2400">
                <a:solidFill>
                  <a:schemeClr val="tx1"/>
                </a:solidFill>
                <a:latin typeface="Times" charset="0"/>
              </a:defRPr>
            </a:lvl7pPr>
            <a:lvl8pPr marL="3416999" indent="-227800" eaLnBrk="0" fontAlgn="base" hangingPunct="0">
              <a:spcBef>
                <a:spcPct val="0"/>
              </a:spcBef>
              <a:spcAft>
                <a:spcPct val="0"/>
              </a:spcAft>
              <a:defRPr sz="2400">
                <a:solidFill>
                  <a:schemeClr val="tx1"/>
                </a:solidFill>
                <a:latin typeface="Times" charset="0"/>
              </a:defRPr>
            </a:lvl8pPr>
            <a:lvl9pPr marL="3872598" indent="-227800" eaLnBrk="0" fontAlgn="base" hangingPunct="0">
              <a:spcBef>
                <a:spcPct val="0"/>
              </a:spcBef>
              <a:spcAft>
                <a:spcPct val="0"/>
              </a:spcAft>
              <a:defRPr sz="2400">
                <a:solidFill>
                  <a:schemeClr val="tx1"/>
                </a:solidFill>
                <a:latin typeface="Times" charset="0"/>
              </a:defRPr>
            </a:lvl9pPr>
          </a:lstStyle>
          <a:p>
            <a:fld id="{92E11E47-7B63-466D-81E4-D4288CFB83B0}" type="slidenum">
              <a:rPr lang="en-US" altLang="en-US" sz="1200"/>
              <a:pPr/>
              <a:t>11</a:t>
            </a:fld>
            <a:endParaRPr lang="en-US" altLang="en-US" sz="1200"/>
          </a:p>
        </p:txBody>
      </p:sp>
    </p:spTree>
    <p:extLst>
      <p:ext uri="{BB962C8B-B14F-4D97-AF65-F5344CB8AC3E}">
        <p14:creationId xmlns:p14="http://schemas.microsoft.com/office/powerpoint/2010/main" val="868054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sz="1400" b="1" dirty="0">
              <a:solidFill>
                <a:srgbClr val="1D3C68"/>
              </a:solidFill>
            </a:endParaRPr>
          </a:p>
        </p:txBody>
      </p:sp>
      <p:sp>
        <p:nvSpPr>
          <p:cNvPr id="24580" name="Date Placeholder 3"/>
          <p:cNvSpPr>
            <a:spLocks noGrp="1"/>
          </p:cNvSpPr>
          <p:nvPr>
            <p:ph type="dt" sz="quarter" idx="1"/>
          </p:nvPr>
        </p:nvSpPr>
        <p:spPr>
          <a:noFill/>
        </p:spPr>
        <p:txBody>
          <a:bodyPr/>
          <a:lstStyle>
            <a:lvl1pPr>
              <a:defRPr sz="2400">
                <a:solidFill>
                  <a:schemeClr val="tx1"/>
                </a:solidFill>
                <a:latin typeface="Times" charset="0"/>
              </a:defRPr>
            </a:lvl1pPr>
            <a:lvl2pPr marL="740350" indent="-284750">
              <a:defRPr sz="2400">
                <a:solidFill>
                  <a:schemeClr val="tx1"/>
                </a:solidFill>
                <a:latin typeface="Times" charset="0"/>
              </a:defRPr>
            </a:lvl2pPr>
            <a:lvl3pPr marL="1139000" indent="-227800">
              <a:defRPr sz="2400">
                <a:solidFill>
                  <a:schemeClr val="tx1"/>
                </a:solidFill>
                <a:latin typeface="Times" charset="0"/>
              </a:defRPr>
            </a:lvl3pPr>
            <a:lvl4pPr marL="1594599" indent="-227800">
              <a:defRPr sz="2400">
                <a:solidFill>
                  <a:schemeClr val="tx1"/>
                </a:solidFill>
                <a:latin typeface="Times" charset="0"/>
              </a:defRPr>
            </a:lvl4pPr>
            <a:lvl5pPr marL="2050199" indent="-227800">
              <a:defRPr sz="2400">
                <a:solidFill>
                  <a:schemeClr val="tx1"/>
                </a:solidFill>
                <a:latin typeface="Times" charset="0"/>
              </a:defRPr>
            </a:lvl5pPr>
            <a:lvl6pPr marL="2505799" indent="-227800" eaLnBrk="0" fontAlgn="base" hangingPunct="0">
              <a:spcBef>
                <a:spcPct val="0"/>
              </a:spcBef>
              <a:spcAft>
                <a:spcPct val="0"/>
              </a:spcAft>
              <a:defRPr sz="2400">
                <a:solidFill>
                  <a:schemeClr val="tx1"/>
                </a:solidFill>
                <a:latin typeface="Times" charset="0"/>
              </a:defRPr>
            </a:lvl6pPr>
            <a:lvl7pPr marL="2961399" indent="-227800" eaLnBrk="0" fontAlgn="base" hangingPunct="0">
              <a:spcBef>
                <a:spcPct val="0"/>
              </a:spcBef>
              <a:spcAft>
                <a:spcPct val="0"/>
              </a:spcAft>
              <a:defRPr sz="2400">
                <a:solidFill>
                  <a:schemeClr val="tx1"/>
                </a:solidFill>
                <a:latin typeface="Times" charset="0"/>
              </a:defRPr>
            </a:lvl7pPr>
            <a:lvl8pPr marL="3416999" indent="-227800" eaLnBrk="0" fontAlgn="base" hangingPunct="0">
              <a:spcBef>
                <a:spcPct val="0"/>
              </a:spcBef>
              <a:spcAft>
                <a:spcPct val="0"/>
              </a:spcAft>
              <a:defRPr sz="2400">
                <a:solidFill>
                  <a:schemeClr val="tx1"/>
                </a:solidFill>
                <a:latin typeface="Times" charset="0"/>
              </a:defRPr>
            </a:lvl8pPr>
            <a:lvl9pPr marL="3872598" indent="-227800" eaLnBrk="0" fontAlgn="base" hangingPunct="0">
              <a:spcBef>
                <a:spcPct val="0"/>
              </a:spcBef>
              <a:spcAft>
                <a:spcPct val="0"/>
              </a:spcAft>
              <a:defRPr sz="2400">
                <a:solidFill>
                  <a:schemeClr val="tx1"/>
                </a:solidFill>
                <a:latin typeface="Times" charset="0"/>
              </a:defRPr>
            </a:lvl9pPr>
          </a:lstStyle>
          <a:p>
            <a:fld id="{E81E5F31-C42D-41FE-B106-39BA9EF776AA}" type="datetime1">
              <a:rPr lang="en-US" altLang="en-US" sz="1200"/>
              <a:pPr/>
              <a:t>9/3/2020</a:t>
            </a:fld>
            <a:endParaRPr lang="en-US" altLang="en-US" sz="1200"/>
          </a:p>
        </p:txBody>
      </p:sp>
      <p:sp>
        <p:nvSpPr>
          <p:cNvPr id="24581" name="Slide Number Placeholder 4"/>
          <p:cNvSpPr>
            <a:spLocks noGrp="1"/>
          </p:cNvSpPr>
          <p:nvPr>
            <p:ph type="sldNum" sz="quarter" idx="5"/>
          </p:nvPr>
        </p:nvSpPr>
        <p:spPr>
          <a:noFill/>
        </p:spPr>
        <p:txBody>
          <a:bodyPr/>
          <a:lstStyle>
            <a:lvl1pPr>
              <a:defRPr sz="2400">
                <a:solidFill>
                  <a:schemeClr val="tx1"/>
                </a:solidFill>
                <a:latin typeface="Times" charset="0"/>
              </a:defRPr>
            </a:lvl1pPr>
            <a:lvl2pPr marL="740350" indent="-284750">
              <a:defRPr sz="2400">
                <a:solidFill>
                  <a:schemeClr val="tx1"/>
                </a:solidFill>
                <a:latin typeface="Times" charset="0"/>
              </a:defRPr>
            </a:lvl2pPr>
            <a:lvl3pPr marL="1139000" indent="-227800">
              <a:defRPr sz="2400">
                <a:solidFill>
                  <a:schemeClr val="tx1"/>
                </a:solidFill>
                <a:latin typeface="Times" charset="0"/>
              </a:defRPr>
            </a:lvl3pPr>
            <a:lvl4pPr marL="1594599" indent="-227800">
              <a:defRPr sz="2400">
                <a:solidFill>
                  <a:schemeClr val="tx1"/>
                </a:solidFill>
                <a:latin typeface="Times" charset="0"/>
              </a:defRPr>
            </a:lvl4pPr>
            <a:lvl5pPr marL="2050199" indent="-227800">
              <a:defRPr sz="2400">
                <a:solidFill>
                  <a:schemeClr val="tx1"/>
                </a:solidFill>
                <a:latin typeface="Times" charset="0"/>
              </a:defRPr>
            </a:lvl5pPr>
            <a:lvl6pPr marL="2505799" indent="-227800" eaLnBrk="0" fontAlgn="base" hangingPunct="0">
              <a:spcBef>
                <a:spcPct val="0"/>
              </a:spcBef>
              <a:spcAft>
                <a:spcPct val="0"/>
              </a:spcAft>
              <a:defRPr sz="2400">
                <a:solidFill>
                  <a:schemeClr val="tx1"/>
                </a:solidFill>
                <a:latin typeface="Times" charset="0"/>
              </a:defRPr>
            </a:lvl6pPr>
            <a:lvl7pPr marL="2961399" indent="-227800" eaLnBrk="0" fontAlgn="base" hangingPunct="0">
              <a:spcBef>
                <a:spcPct val="0"/>
              </a:spcBef>
              <a:spcAft>
                <a:spcPct val="0"/>
              </a:spcAft>
              <a:defRPr sz="2400">
                <a:solidFill>
                  <a:schemeClr val="tx1"/>
                </a:solidFill>
                <a:latin typeface="Times" charset="0"/>
              </a:defRPr>
            </a:lvl7pPr>
            <a:lvl8pPr marL="3416999" indent="-227800" eaLnBrk="0" fontAlgn="base" hangingPunct="0">
              <a:spcBef>
                <a:spcPct val="0"/>
              </a:spcBef>
              <a:spcAft>
                <a:spcPct val="0"/>
              </a:spcAft>
              <a:defRPr sz="2400">
                <a:solidFill>
                  <a:schemeClr val="tx1"/>
                </a:solidFill>
                <a:latin typeface="Times" charset="0"/>
              </a:defRPr>
            </a:lvl8pPr>
            <a:lvl9pPr marL="3872598" indent="-227800" eaLnBrk="0" fontAlgn="base" hangingPunct="0">
              <a:spcBef>
                <a:spcPct val="0"/>
              </a:spcBef>
              <a:spcAft>
                <a:spcPct val="0"/>
              </a:spcAft>
              <a:defRPr sz="2400">
                <a:solidFill>
                  <a:schemeClr val="tx1"/>
                </a:solidFill>
                <a:latin typeface="Times" charset="0"/>
              </a:defRPr>
            </a:lvl9pPr>
          </a:lstStyle>
          <a:p>
            <a:fld id="{92E11E47-7B63-466D-81E4-D4288CFB83B0}" type="slidenum">
              <a:rPr lang="en-US" altLang="en-US" sz="1200"/>
              <a:pPr/>
              <a:t>12</a:t>
            </a:fld>
            <a:endParaRPr lang="en-US" altLang="en-US" sz="1200"/>
          </a:p>
        </p:txBody>
      </p:sp>
    </p:spTree>
    <p:extLst>
      <p:ext uri="{BB962C8B-B14F-4D97-AF65-F5344CB8AC3E}">
        <p14:creationId xmlns:p14="http://schemas.microsoft.com/office/powerpoint/2010/main" val="2237672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sz="1400" b="1" dirty="0">
              <a:solidFill>
                <a:srgbClr val="1D3C68"/>
              </a:solidFill>
            </a:endParaRPr>
          </a:p>
        </p:txBody>
      </p:sp>
      <p:sp>
        <p:nvSpPr>
          <p:cNvPr id="24580" name="Date Placeholder 3"/>
          <p:cNvSpPr>
            <a:spLocks noGrp="1"/>
          </p:cNvSpPr>
          <p:nvPr>
            <p:ph type="dt" sz="quarter" idx="1"/>
          </p:nvPr>
        </p:nvSpPr>
        <p:spPr>
          <a:noFill/>
        </p:spPr>
        <p:txBody>
          <a:bodyPr/>
          <a:lstStyle>
            <a:lvl1pPr>
              <a:defRPr sz="2400">
                <a:solidFill>
                  <a:schemeClr val="tx1"/>
                </a:solidFill>
                <a:latin typeface="Times" charset="0"/>
              </a:defRPr>
            </a:lvl1pPr>
            <a:lvl2pPr marL="740350" indent="-284750">
              <a:defRPr sz="2400">
                <a:solidFill>
                  <a:schemeClr val="tx1"/>
                </a:solidFill>
                <a:latin typeface="Times" charset="0"/>
              </a:defRPr>
            </a:lvl2pPr>
            <a:lvl3pPr marL="1139000" indent="-227800">
              <a:defRPr sz="2400">
                <a:solidFill>
                  <a:schemeClr val="tx1"/>
                </a:solidFill>
                <a:latin typeface="Times" charset="0"/>
              </a:defRPr>
            </a:lvl3pPr>
            <a:lvl4pPr marL="1594599" indent="-227800">
              <a:defRPr sz="2400">
                <a:solidFill>
                  <a:schemeClr val="tx1"/>
                </a:solidFill>
                <a:latin typeface="Times" charset="0"/>
              </a:defRPr>
            </a:lvl4pPr>
            <a:lvl5pPr marL="2050199" indent="-227800">
              <a:defRPr sz="2400">
                <a:solidFill>
                  <a:schemeClr val="tx1"/>
                </a:solidFill>
                <a:latin typeface="Times" charset="0"/>
              </a:defRPr>
            </a:lvl5pPr>
            <a:lvl6pPr marL="2505799" indent="-227800" eaLnBrk="0" fontAlgn="base" hangingPunct="0">
              <a:spcBef>
                <a:spcPct val="0"/>
              </a:spcBef>
              <a:spcAft>
                <a:spcPct val="0"/>
              </a:spcAft>
              <a:defRPr sz="2400">
                <a:solidFill>
                  <a:schemeClr val="tx1"/>
                </a:solidFill>
                <a:latin typeface="Times" charset="0"/>
              </a:defRPr>
            </a:lvl6pPr>
            <a:lvl7pPr marL="2961399" indent="-227800" eaLnBrk="0" fontAlgn="base" hangingPunct="0">
              <a:spcBef>
                <a:spcPct val="0"/>
              </a:spcBef>
              <a:spcAft>
                <a:spcPct val="0"/>
              </a:spcAft>
              <a:defRPr sz="2400">
                <a:solidFill>
                  <a:schemeClr val="tx1"/>
                </a:solidFill>
                <a:latin typeface="Times" charset="0"/>
              </a:defRPr>
            </a:lvl7pPr>
            <a:lvl8pPr marL="3416999" indent="-227800" eaLnBrk="0" fontAlgn="base" hangingPunct="0">
              <a:spcBef>
                <a:spcPct val="0"/>
              </a:spcBef>
              <a:spcAft>
                <a:spcPct val="0"/>
              </a:spcAft>
              <a:defRPr sz="2400">
                <a:solidFill>
                  <a:schemeClr val="tx1"/>
                </a:solidFill>
                <a:latin typeface="Times" charset="0"/>
              </a:defRPr>
            </a:lvl8pPr>
            <a:lvl9pPr marL="3872598" indent="-227800" eaLnBrk="0" fontAlgn="base" hangingPunct="0">
              <a:spcBef>
                <a:spcPct val="0"/>
              </a:spcBef>
              <a:spcAft>
                <a:spcPct val="0"/>
              </a:spcAft>
              <a:defRPr sz="2400">
                <a:solidFill>
                  <a:schemeClr val="tx1"/>
                </a:solidFill>
                <a:latin typeface="Times" charset="0"/>
              </a:defRPr>
            </a:lvl9pPr>
          </a:lstStyle>
          <a:p>
            <a:fld id="{E81E5F31-C42D-41FE-B106-39BA9EF776AA}" type="datetime1">
              <a:rPr lang="en-US" altLang="en-US" sz="1200"/>
              <a:pPr/>
              <a:t>9/3/2020</a:t>
            </a:fld>
            <a:endParaRPr lang="en-US" altLang="en-US" sz="1200"/>
          </a:p>
        </p:txBody>
      </p:sp>
      <p:sp>
        <p:nvSpPr>
          <p:cNvPr id="24581" name="Slide Number Placeholder 4"/>
          <p:cNvSpPr>
            <a:spLocks noGrp="1"/>
          </p:cNvSpPr>
          <p:nvPr>
            <p:ph type="sldNum" sz="quarter" idx="5"/>
          </p:nvPr>
        </p:nvSpPr>
        <p:spPr>
          <a:noFill/>
        </p:spPr>
        <p:txBody>
          <a:bodyPr/>
          <a:lstStyle>
            <a:lvl1pPr>
              <a:defRPr sz="2400">
                <a:solidFill>
                  <a:schemeClr val="tx1"/>
                </a:solidFill>
                <a:latin typeface="Times" charset="0"/>
              </a:defRPr>
            </a:lvl1pPr>
            <a:lvl2pPr marL="740350" indent="-284750">
              <a:defRPr sz="2400">
                <a:solidFill>
                  <a:schemeClr val="tx1"/>
                </a:solidFill>
                <a:latin typeface="Times" charset="0"/>
              </a:defRPr>
            </a:lvl2pPr>
            <a:lvl3pPr marL="1139000" indent="-227800">
              <a:defRPr sz="2400">
                <a:solidFill>
                  <a:schemeClr val="tx1"/>
                </a:solidFill>
                <a:latin typeface="Times" charset="0"/>
              </a:defRPr>
            </a:lvl3pPr>
            <a:lvl4pPr marL="1594599" indent="-227800">
              <a:defRPr sz="2400">
                <a:solidFill>
                  <a:schemeClr val="tx1"/>
                </a:solidFill>
                <a:latin typeface="Times" charset="0"/>
              </a:defRPr>
            </a:lvl4pPr>
            <a:lvl5pPr marL="2050199" indent="-227800">
              <a:defRPr sz="2400">
                <a:solidFill>
                  <a:schemeClr val="tx1"/>
                </a:solidFill>
                <a:latin typeface="Times" charset="0"/>
              </a:defRPr>
            </a:lvl5pPr>
            <a:lvl6pPr marL="2505799" indent="-227800" eaLnBrk="0" fontAlgn="base" hangingPunct="0">
              <a:spcBef>
                <a:spcPct val="0"/>
              </a:spcBef>
              <a:spcAft>
                <a:spcPct val="0"/>
              </a:spcAft>
              <a:defRPr sz="2400">
                <a:solidFill>
                  <a:schemeClr val="tx1"/>
                </a:solidFill>
                <a:latin typeface="Times" charset="0"/>
              </a:defRPr>
            </a:lvl6pPr>
            <a:lvl7pPr marL="2961399" indent="-227800" eaLnBrk="0" fontAlgn="base" hangingPunct="0">
              <a:spcBef>
                <a:spcPct val="0"/>
              </a:spcBef>
              <a:spcAft>
                <a:spcPct val="0"/>
              </a:spcAft>
              <a:defRPr sz="2400">
                <a:solidFill>
                  <a:schemeClr val="tx1"/>
                </a:solidFill>
                <a:latin typeface="Times" charset="0"/>
              </a:defRPr>
            </a:lvl7pPr>
            <a:lvl8pPr marL="3416999" indent="-227800" eaLnBrk="0" fontAlgn="base" hangingPunct="0">
              <a:spcBef>
                <a:spcPct val="0"/>
              </a:spcBef>
              <a:spcAft>
                <a:spcPct val="0"/>
              </a:spcAft>
              <a:defRPr sz="2400">
                <a:solidFill>
                  <a:schemeClr val="tx1"/>
                </a:solidFill>
                <a:latin typeface="Times" charset="0"/>
              </a:defRPr>
            </a:lvl8pPr>
            <a:lvl9pPr marL="3872598" indent="-227800" eaLnBrk="0" fontAlgn="base" hangingPunct="0">
              <a:spcBef>
                <a:spcPct val="0"/>
              </a:spcBef>
              <a:spcAft>
                <a:spcPct val="0"/>
              </a:spcAft>
              <a:defRPr sz="2400">
                <a:solidFill>
                  <a:schemeClr val="tx1"/>
                </a:solidFill>
                <a:latin typeface="Times" charset="0"/>
              </a:defRPr>
            </a:lvl9pPr>
          </a:lstStyle>
          <a:p>
            <a:fld id="{92E11E47-7B63-466D-81E4-D4288CFB83B0}" type="slidenum">
              <a:rPr lang="en-US" altLang="en-US" sz="1200"/>
              <a:pPr/>
              <a:t>13</a:t>
            </a:fld>
            <a:endParaRPr lang="en-US" altLang="en-US" sz="1200"/>
          </a:p>
        </p:txBody>
      </p:sp>
    </p:spTree>
    <p:extLst>
      <p:ext uri="{BB962C8B-B14F-4D97-AF65-F5344CB8AC3E}">
        <p14:creationId xmlns:p14="http://schemas.microsoft.com/office/powerpoint/2010/main" val="2478609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The 4 main challenges facing care systems – a growing demand for care, a declining supply of potential (professional and informal) carers, a quality and financial sustainability issue - are consistent across all member states. </a:t>
            </a:r>
            <a:r>
              <a:rPr lang="en-BE" sz="1200"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he negative impact of informal care on carers’ working and living conditions is also a common issue across Europe.</a:t>
            </a:r>
            <a:endParaRPr lang="en-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Over the last few years, much has been achieved in taking forward the carers’ agenda at international, EU and – to some extent – national and regional level. But policy developments of relevance for carers </a:t>
            </a:r>
            <a:r>
              <a:rPr lang="en-BE" sz="1200" kern="1200" dirty="0">
                <a:solidFill>
                  <a:schemeClr val="tx1"/>
                </a:solidFill>
                <a:effectLst/>
                <a:latin typeface="+mn-lt"/>
                <a:ea typeface="+mn-ea"/>
                <a:cs typeface="+mn-cs"/>
              </a:rPr>
              <a:t>concern </a:t>
            </a:r>
            <a:r>
              <a:rPr lang="en-GB" sz="1200" kern="1200" dirty="0">
                <a:solidFill>
                  <a:schemeClr val="tx1"/>
                </a:solidFill>
                <a:effectLst/>
                <a:latin typeface="+mn-lt"/>
                <a:ea typeface="+mn-ea"/>
                <a:cs typeface="+mn-cs"/>
              </a:rPr>
              <a:t>a broad set of policies in various fields</a:t>
            </a:r>
            <a:r>
              <a:rPr lang="en-BE" sz="1200" kern="1200" dirty="0">
                <a:solidFill>
                  <a:schemeClr val="tx1"/>
                </a:solidFill>
                <a:effectLst/>
                <a:latin typeface="+mn-lt"/>
                <a:ea typeface="+mn-ea"/>
                <a:cs typeface="+mn-cs"/>
              </a:rPr>
              <a:t> and they</a:t>
            </a:r>
            <a:r>
              <a:rPr lang="en-GB" sz="1200" kern="1200" dirty="0">
                <a:solidFill>
                  <a:schemeClr val="tx1"/>
                </a:solidFill>
                <a:effectLst/>
                <a:latin typeface="+mn-lt"/>
                <a:ea typeface="+mn-ea"/>
                <a:cs typeface="+mn-cs"/>
              </a:rPr>
              <a:t> have often been implemented in a fragmented way. </a:t>
            </a:r>
            <a:r>
              <a:rPr lang="en-BE" sz="1200" kern="1200" dirty="0">
                <a:solidFill>
                  <a:schemeClr val="tx1"/>
                </a:solidFill>
                <a:effectLst/>
                <a:latin typeface="+mn-lt"/>
                <a:ea typeface="+mn-ea"/>
                <a:cs typeface="+mn-cs"/>
              </a:rPr>
              <a:t>As a result, t</a:t>
            </a:r>
            <a:r>
              <a:rPr lang="en-GB" sz="1200" kern="1200" dirty="0">
                <a:solidFill>
                  <a:schemeClr val="tx1"/>
                </a:solidFill>
                <a:effectLst/>
                <a:latin typeface="+mn-lt"/>
                <a:ea typeface="+mn-ea"/>
                <a:cs typeface="+mn-cs"/>
              </a:rPr>
              <a:t>hey have not always resulted in real improvements </a:t>
            </a:r>
            <a:r>
              <a:rPr lang="en-BE" sz="1200" kern="1200" dirty="0">
                <a:solidFill>
                  <a:schemeClr val="tx1"/>
                </a:solidFill>
                <a:effectLst/>
                <a:latin typeface="+mn-lt"/>
                <a:ea typeface="+mn-ea"/>
                <a:cs typeface="+mn-cs"/>
              </a:rPr>
              <a:t>for the daily life of </a:t>
            </a:r>
            <a:r>
              <a:rPr lang="en-GB" sz="1200" kern="1200" dirty="0">
                <a:solidFill>
                  <a:schemeClr val="tx1"/>
                </a:solidFill>
                <a:effectLst/>
                <a:latin typeface="+mn-lt"/>
                <a:ea typeface="+mn-ea"/>
                <a:cs typeface="+mn-cs"/>
              </a:rPr>
              <a:t>carer</a:t>
            </a:r>
            <a:r>
              <a:rPr lang="en-BE" sz="1200" kern="1200" dirty="0">
                <a:solidFill>
                  <a:schemeClr val="tx1"/>
                </a:solidFill>
                <a:effectLst/>
                <a:latin typeface="+mn-lt"/>
                <a:ea typeface="+mn-ea"/>
                <a:cs typeface="+mn-cs"/>
              </a:rPr>
              <a:t>s</a:t>
            </a:r>
            <a:r>
              <a:rPr lang="en-GB" sz="1200" kern="1200" dirty="0">
                <a:solidFill>
                  <a:schemeClr val="tx1"/>
                </a:solidFill>
                <a:effectLst/>
                <a:latin typeface="+mn-lt"/>
                <a:ea typeface="+mn-ea"/>
                <a:cs typeface="+mn-cs"/>
              </a:rPr>
              <a:t>. </a:t>
            </a:r>
            <a:endParaRPr lang="en-BE" sz="1200" kern="1200" dirty="0">
              <a:solidFill>
                <a:schemeClr val="tx1"/>
              </a:solidFill>
              <a:effectLst/>
              <a:latin typeface="+mn-lt"/>
              <a:ea typeface="+mn-ea"/>
              <a:cs typeface="+mn-cs"/>
            </a:endParaRPr>
          </a:p>
          <a:p>
            <a:endParaRPr lang="en-B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the idea with this Strategy is to elaborate on what this actually means by defining the 10 Steps that we see as essential to develop a comprehensive and coherent carer-friendly policy environment. I should add that choice is at the core of this Strategy. We indeed believe that People should have the right to choose freely whether they want to be a carer, and to what extent they want to be involved in caring; people needing care should have the right to choose who they wish to be their carers. </a:t>
            </a:r>
            <a:endParaRPr lang="en-BE"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6792301-8705-4C14-9F27-2FBC7A18EAE0}" type="slidenum">
              <a:rPr lang="en-GB" smtClean="0"/>
              <a:t>14</a:t>
            </a:fld>
            <a:endParaRPr lang="en-GB"/>
          </a:p>
        </p:txBody>
      </p:sp>
    </p:spTree>
    <p:extLst>
      <p:ext uri="{BB962C8B-B14F-4D97-AF65-F5344CB8AC3E}">
        <p14:creationId xmlns:p14="http://schemas.microsoft.com/office/powerpoint/2010/main" val="3966308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Issues concerning informal carers are multidimensional and require a cross-cutting and reaching beyond the care realm. </a:t>
            </a:r>
            <a:r>
              <a:rPr lang="en-US" dirty="0"/>
              <a:t>Transposition of the Directive must be an opportunity to further develop long-term care services (quality, person-</a:t>
            </a:r>
            <a:r>
              <a:rPr lang="en-US" dirty="0" err="1"/>
              <a:t>centred</a:t>
            </a:r>
            <a:r>
              <a:rPr lang="en-US" dirty="0"/>
              <a:t> care for persons in need of support  and/or care) and a stream of support for carers who to enable them to continue to work and not drop out form the </a:t>
            </a:r>
            <a:r>
              <a:rPr lang="en-US" dirty="0" err="1"/>
              <a:t>labour</a:t>
            </a:r>
            <a:r>
              <a:rPr lang="en-US" dirty="0"/>
              <a:t> market). </a:t>
            </a:r>
          </a:p>
          <a:p>
            <a:r>
              <a:rPr lang="en-US" dirty="0"/>
              <a:t>NGOs representing civil society groups concerned by the Directive must be consulted during the transposition process, and the social partners must be encouraged to secure collective agreements on Work-Life Balance to drive change in workplace culture. </a:t>
            </a:r>
          </a:p>
          <a:p>
            <a:r>
              <a:rPr lang="en-GB" dirty="0"/>
              <a:t>Need to involve and mobilise all relevant stakeholders including NGOs, local and regional authorities, service providers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what the Eurocarers strategy is about – summarised here in 10 steps </a:t>
            </a:r>
            <a:r>
              <a:rPr lang="en-GB" sz="1200" kern="1200" dirty="0">
                <a:solidFill>
                  <a:schemeClr val="tx1"/>
                </a:solidFill>
                <a:effectLst/>
                <a:latin typeface="+mn-lt"/>
                <a:ea typeface="+mn-ea"/>
                <a:cs typeface="+mn-cs"/>
              </a:rPr>
              <a:t>that we see as essential to develop a comprehensive and coherent carer-friendly policy environment. Choice is at the core of this Strategy. We indeed believe that People should have the right to choose freely whether they want to be a carer, and to what extent they want to be involved in caring.  Equally of course, people needing care should have the right to choose who they wish to be their carers. </a:t>
            </a:r>
            <a:endParaRPr lang="en-B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792301-8705-4C14-9F27-2FBC7A18EAE0}" type="slidenum">
              <a:rPr lang="en-GB" smtClean="0"/>
              <a:t>15</a:t>
            </a:fld>
            <a:endParaRPr lang="en-GB"/>
          </a:p>
        </p:txBody>
      </p:sp>
    </p:spTree>
    <p:extLst>
      <p:ext uri="{BB962C8B-B14F-4D97-AF65-F5344CB8AC3E}">
        <p14:creationId xmlns:p14="http://schemas.microsoft.com/office/powerpoint/2010/main" val="3765537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sz="1400" b="0" dirty="0">
              <a:solidFill>
                <a:srgbClr val="1D3C68"/>
              </a:solidFill>
            </a:endParaRPr>
          </a:p>
        </p:txBody>
      </p:sp>
      <p:sp>
        <p:nvSpPr>
          <p:cNvPr id="24580" name="Date Placeholder 3"/>
          <p:cNvSpPr>
            <a:spLocks noGrp="1"/>
          </p:cNvSpPr>
          <p:nvPr>
            <p:ph type="dt" sz="quarter" idx="1"/>
          </p:nvPr>
        </p:nvSpPr>
        <p:spPr>
          <a:noFill/>
        </p:spPr>
        <p:txBody>
          <a:bodyPr/>
          <a:lstStyle>
            <a:lvl1pPr>
              <a:defRPr sz="2400">
                <a:solidFill>
                  <a:schemeClr val="tx1"/>
                </a:solidFill>
                <a:latin typeface="Times" charset="0"/>
              </a:defRPr>
            </a:lvl1pPr>
            <a:lvl2pPr marL="740350" indent="-284750">
              <a:defRPr sz="2400">
                <a:solidFill>
                  <a:schemeClr val="tx1"/>
                </a:solidFill>
                <a:latin typeface="Times" charset="0"/>
              </a:defRPr>
            </a:lvl2pPr>
            <a:lvl3pPr marL="1139000" indent="-227800">
              <a:defRPr sz="2400">
                <a:solidFill>
                  <a:schemeClr val="tx1"/>
                </a:solidFill>
                <a:latin typeface="Times" charset="0"/>
              </a:defRPr>
            </a:lvl3pPr>
            <a:lvl4pPr marL="1594599" indent="-227800">
              <a:defRPr sz="2400">
                <a:solidFill>
                  <a:schemeClr val="tx1"/>
                </a:solidFill>
                <a:latin typeface="Times" charset="0"/>
              </a:defRPr>
            </a:lvl4pPr>
            <a:lvl5pPr marL="2050199" indent="-227800">
              <a:defRPr sz="2400">
                <a:solidFill>
                  <a:schemeClr val="tx1"/>
                </a:solidFill>
                <a:latin typeface="Times" charset="0"/>
              </a:defRPr>
            </a:lvl5pPr>
            <a:lvl6pPr marL="2505799" indent="-227800" eaLnBrk="0" fontAlgn="base" hangingPunct="0">
              <a:spcBef>
                <a:spcPct val="0"/>
              </a:spcBef>
              <a:spcAft>
                <a:spcPct val="0"/>
              </a:spcAft>
              <a:defRPr sz="2400">
                <a:solidFill>
                  <a:schemeClr val="tx1"/>
                </a:solidFill>
                <a:latin typeface="Times" charset="0"/>
              </a:defRPr>
            </a:lvl6pPr>
            <a:lvl7pPr marL="2961399" indent="-227800" eaLnBrk="0" fontAlgn="base" hangingPunct="0">
              <a:spcBef>
                <a:spcPct val="0"/>
              </a:spcBef>
              <a:spcAft>
                <a:spcPct val="0"/>
              </a:spcAft>
              <a:defRPr sz="2400">
                <a:solidFill>
                  <a:schemeClr val="tx1"/>
                </a:solidFill>
                <a:latin typeface="Times" charset="0"/>
              </a:defRPr>
            </a:lvl7pPr>
            <a:lvl8pPr marL="3416999" indent="-227800" eaLnBrk="0" fontAlgn="base" hangingPunct="0">
              <a:spcBef>
                <a:spcPct val="0"/>
              </a:spcBef>
              <a:spcAft>
                <a:spcPct val="0"/>
              </a:spcAft>
              <a:defRPr sz="2400">
                <a:solidFill>
                  <a:schemeClr val="tx1"/>
                </a:solidFill>
                <a:latin typeface="Times" charset="0"/>
              </a:defRPr>
            </a:lvl8pPr>
            <a:lvl9pPr marL="3872598" indent="-227800" eaLnBrk="0" fontAlgn="base" hangingPunct="0">
              <a:spcBef>
                <a:spcPct val="0"/>
              </a:spcBef>
              <a:spcAft>
                <a:spcPct val="0"/>
              </a:spcAft>
              <a:defRPr sz="2400">
                <a:solidFill>
                  <a:schemeClr val="tx1"/>
                </a:solidFill>
                <a:latin typeface="Times" charset="0"/>
              </a:defRPr>
            </a:lvl9pPr>
          </a:lstStyle>
          <a:p>
            <a:fld id="{E81E5F31-C42D-41FE-B106-39BA9EF776AA}" type="datetime1">
              <a:rPr lang="en-US" altLang="en-US" sz="1200"/>
              <a:pPr/>
              <a:t>9/3/2020</a:t>
            </a:fld>
            <a:endParaRPr lang="en-US" altLang="en-US" sz="1200"/>
          </a:p>
        </p:txBody>
      </p:sp>
      <p:sp>
        <p:nvSpPr>
          <p:cNvPr id="24581" name="Slide Number Placeholder 4"/>
          <p:cNvSpPr>
            <a:spLocks noGrp="1"/>
          </p:cNvSpPr>
          <p:nvPr>
            <p:ph type="sldNum" sz="quarter" idx="5"/>
          </p:nvPr>
        </p:nvSpPr>
        <p:spPr>
          <a:noFill/>
        </p:spPr>
        <p:txBody>
          <a:bodyPr/>
          <a:lstStyle>
            <a:lvl1pPr>
              <a:defRPr sz="2400">
                <a:solidFill>
                  <a:schemeClr val="tx1"/>
                </a:solidFill>
                <a:latin typeface="Times" charset="0"/>
              </a:defRPr>
            </a:lvl1pPr>
            <a:lvl2pPr marL="740350" indent="-284750">
              <a:defRPr sz="2400">
                <a:solidFill>
                  <a:schemeClr val="tx1"/>
                </a:solidFill>
                <a:latin typeface="Times" charset="0"/>
              </a:defRPr>
            </a:lvl2pPr>
            <a:lvl3pPr marL="1139000" indent="-227800">
              <a:defRPr sz="2400">
                <a:solidFill>
                  <a:schemeClr val="tx1"/>
                </a:solidFill>
                <a:latin typeface="Times" charset="0"/>
              </a:defRPr>
            </a:lvl3pPr>
            <a:lvl4pPr marL="1594599" indent="-227800">
              <a:defRPr sz="2400">
                <a:solidFill>
                  <a:schemeClr val="tx1"/>
                </a:solidFill>
                <a:latin typeface="Times" charset="0"/>
              </a:defRPr>
            </a:lvl4pPr>
            <a:lvl5pPr marL="2050199" indent="-227800">
              <a:defRPr sz="2400">
                <a:solidFill>
                  <a:schemeClr val="tx1"/>
                </a:solidFill>
                <a:latin typeface="Times" charset="0"/>
              </a:defRPr>
            </a:lvl5pPr>
            <a:lvl6pPr marL="2505799" indent="-227800" eaLnBrk="0" fontAlgn="base" hangingPunct="0">
              <a:spcBef>
                <a:spcPct val="0"/>
              </a:spcBef>
              <a:spcAft>
                <a:spcPct val="0"/>
              </a:spcAft>
              <a:defRPr sz="2400">
                <a:solidFill>
                  <a:schemeClr val="tx1"/>
                </a:solidFill>
                <a:latin typeface="Times" charset="0"/>
              </a:defRPr>
            </a:lvl6pPr>
            <a:lvl7pPr marL="2961399" indent="-227800" eaLnBrk="0" fontAlgn="base" hangingPunct="0">
              <a:spcBef>
                <a:spcPct val="0"/>
              </a:spcBef>
              <a:spcAft>
                <a:spcPct val="0"/>
              </a:spcAft>
              <a:defRPr sz="2400">
                <a:solidFill>
                  <a:schemeClr val="tx1"/>
                </a:solidFill>
                <a:latin typeface="Times" charset="0"/>
              </a:defRPr>
            </a:lvl7pPr>
            <a:lvl8pPr marL="3416999" indent="-227800" eaLnBrk="0" fontAlgn="base" hangingPunct="0">
              <a:spcBef>
                <a:spcPct val="0"/>
              </a:spcBef>
              <a:spcAft>
                <a:spcPct val="0"/>
              </a:spcAft>
              <a:defRPr sz="2400">
                <a:solidFill>
                  <a:schemeClr val="tx1"/>
                </a:solidFill>
                <a:latin typeface="Times" charset="0"/>
              </a:defRPr>
            </a:lvl8pPr>
            <a:lvl9pPr marL="3872598" indent="-227800" eaLnBrk="0" fontAlgn="base" hangingPunct="0">
              <a:spcBef>
                <a:spcPct val="0"/>
              </a:spcBef>
              <a:spcAft>
                <a:spcPct val="0"/>
              </a:spcAft>
              <a:defRPr sz="2400">
                <a:solidFill>
                  <a:schemeClr val="tx1"/>
                </a:solidFill>
                <a:latin typeface="Times" charset="0"/>
              </a:defRPr>
            </a:lvl9pPr>
          </a:lstStyle>
          <a:p>
            <a:fld id="{92E11E47-7B63-466D-81E4-D4288CFB83B0}" type="slidenum">
              <a:rPr lang="en-US" altLang="en-US" sz="1200"/>
              <a:pPr/>
              <a:t>16</a:t>
            </a:fld>
            <a:endParaRPr lang="en-US" altLang="en-US" sz="1200"/>
          </a:p>
        </p:txBody>
      </p:sp>
    </p:spTree>
    <p:extLst>
      <p:ext uri="{BB962C8B-B14F-4D97-AF65-F5344CB8AC3E}">
        <p14:creationId xmlns:p14="http://schemas.microsoft.com/office/powerpoint/2010/main" val="3411216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sz="1400" b="0" dirty="0">
              <a:solidFill>
                <a:srgbClr val="1D3C68"/>
              </a:solidFill>
            </a:endParaRPr>
          </a:p>
        </p:txBody>
      </p:sp>
      <p:sp>
        <p:nvSpPr>
          <p:cNvPr id="24580" name="Date Placeholder 3"/>
          <p:cNvSpPr>
            <a:spLocks noGrp="1"/>
          </p:cNvSpPr>
          <p:nvPr>
            <p:ph type="dt" sz="quarter" idx="1"/>
          </p:nvPr>
        </p:nvSpPr>
        <p:spPr>
          <a:noFill/>
        </p:spPr>
        <p:txBody>
          <a:bodyPr/>
          <a:lstStyle>
            <a:lvl1pPr>
              <a:defRPr sz="2400">
                <a:solidFill>
                  <a:schemeClr val="tx1"/>
                </a:solidFill>
                <a:latin typeface="Times" charset="0"/>
              </a:defRPr>
            </a:lvl1pPr>
            <a:lvl2pPr marL="740350" indent="-284750">
              <a:defRPr sz="2400">
                <a:solidFill>
                  <a:schemeClr val="tx1"/>
                </a:solidFill>
                <a:latin typeface="Times" charset="0"/>
              </a:defRPr>
            </a:lvl2pPr>
            <a:lvl3pPr marL="1139000" indent="-227800">
              <a:defRPr sz="2400">
                <a:solidFill>
                  <a:schemeClr val="tx1"/>
                </a:solidFill>
                <a:latin typeface="Times" charset="0"/>
              </a:defRPr>
            </a:lvl3pPr>
            <a:lvl4pPr marL="1594599" indent="-227800">
              <a:defRPr sz="2400">
                <a:solidFill>
                  <a:schemeClr val="tx1"/>
                </a:solidFill>
                <a:latin typeface="Times" charset="0"/>
              </a:defRPr>
            </a:lvl4pPr>
            <a:lvl5pPr marL="2050199" indent="-227800">
              <a:defRPr sz="2400">
                <a:solidFill>
                  <a:schemeClr val="tx1"/>
                </a:solidFill>
                <a:latin typeface="Times" charset="0"/>
              </a:defRPr>
            </a:lvl5pPr>
            <a:lvl6pPr marL="2505799" indent="-227800" eaLnBrk="0" fontAlgn="base" hangingPunct="0">
              <a:spcBef>
                <a:spcPct val="0"/>
              </a:spcBef>
              <a:spcAft>
                <a:spcPct val="0"/>
              </a:spcAft>
              <a:defRPr sz="2400">
                <a:solidFill>
                  <a:schemeClr val="tx1"/>
                </a:solidFill>
                <a:latin typeface="Times" charset="0"/>
              </a:defRPr>
            </a:lvl6pPr>
            <a:lvl7pPr marL="2961399" indent="-227800" eaLnBrk="0" fontAlgn="base" hangingPunct="0">
              <a:spcBef>
                <a:spcPct val="0"/>
              </a:spcBef>
              <a:spcAft>
                <a:spcPct val="0"/>
              </a:spcAft>
              <a:defRPr sz="2400">
                <a:solidFill>
                  <a:schemeClr val="tx1"/>
                </a:solidFill>
                <a:latin typeface="Times" charset="0"/>
              </a:defRPr>
            </a:lvl7pPr>
            <a:lvl8pPr marL="3416999" indent="-227800" eaLnBrk="0" fontAlgn="base" hangingPunct="0">
              <a:spcBef>
                <a:spcPct val="0"/>
              </a:spcBef>
              <a:spcAft>
                <a:spcPct val="0"/>
              </a:spcAft>
              <a:defRPr sz="2400">
                <a:solidFill>
                  <a:schemeClr val="tx1"/>
                </a:solidFill>
                <a:latin typeface="Times" charset="0"/>
              </a:defRPr>
            </a:lvl8pPr>
            <a:lvl9pPr marL="3872598" indent="-227800" eaLnBrk="0" fontAlgn="base" hangingPunct="0">
              <a:spcBef>
                <a:spcPct val="0"/>
              </a:spcBef>
              <a:spcAft>
                <a:spcPct val="0"/>
              </a:spcAft>
              <a:defRPr sz="2400">
                <a:solidFill>
                  <a:schemeClr val="tx1"/>
                </a:solidFill>
                <a:latin typeface="Times" charset="0"/>
              </a:defRPr>
            </a:lvl9pPr>
          </a:lstStyle>
          <a:p>
            <a:fld id="{E81E5F31-C42D-41FE-B106-39BA9EF776AA}" type="datetime1">
              <a:rPr lang="en-US" altLang="en-US" sz="1200"/>
              <a:pPr/>
              <a:t>9/3/2020</a:t>
            </a:fld>
            <a:endParaRPr lang="en-US" altLang="en-US" sz="1200"/>
          </a:p>
        </p:txBody>
      </p:sp>
      <p:sp>
        <p:nvSpPr>
          <p:cNvPr id="24581" name="Slide Number Placeholder 4"/>
          <p:cNvSpPr>
            <a:spLocks noGrp="1"/>
          </p:cNvSpPr>
          <p:nvPr>
            <p:ph type="sldNum" sz="quarter" idx="5"/>
          </p:nvPr>
        </p:nvSpPr>
        <p:spPr>
          <a:noFill/>
        </p:spPr>
        <p:txBody>
          <a:bodyPr/>
          <a:lstStyle>
            <a:lvl1pPr>
              <a:defRPr sz="2400">
                <a:solidFill>
                  <a:schemeClr val="tx1"/>
                </a:solidFill>
                <a:latin typeface="Times" charset="0"/>
              </a:defRPr>
            </a:lvl1pPr>
            <a:lvl2pPr marL="740350" indent="-284750">
              <a:defRPr sz="2400">
                <a:solidFill>
                  <a:schemeClr val="tx1"/>
                </a:solidFill>
                <a:latin typeface="Times" charset="0"/>
              </a:defRPr>
            </a:lvl2pPr>
            <a:lvl3pPr marL="1139000" indent="-227800">
              <a:defRPr sz="2400">
                <a:solidFill>
                  <a:schemeClr val="tx1"/>
                </a:solidFill>
                <a:latin typeface="Times" charset="0"/>
              </a:defRPr>
            </a:lvl3pPr>
            <a:lvl4pPr marL="1594599" indent="-227800">
              <a:defRPr sz="2400">
                <a:solidFill>
                  <a:schemeClr val="tx1"/>
                </a:solidFill>
                <a:latin typeface="Times" charset="0"/>
              </a:defRPr>
            </a:lvl4pPr>
            <a:lvl5pPr marL="2050199" indent="-227800">
              <a:defRPr sz="2400">
                <a:solidFill>
                  <a:schemeClr val="tx1"/>
                </a:solidFill>
                <a:latin typeface="Times" charset="0"/>
              </a:defRPr>
            </a:lvl5pPr>
            <a:lvl6pPr marL="2505799" indent="-227800" eaLnBrk="0" fontAlgn="base" hangingPunct="0">
              <a:spcBef>
                <a:spcPct val="0"/>
              </a:spcBef>
              <a:spcAft>
                <a:spcPct val="0"/>
              </a:spcAft>
              <a:defRPr sz="2400">
                <a:solidFill>
                  <a:schemeClr val="tx1"/>
                </a:solidFill>
                <a:latin typeface="Times" charset="0"/>
              </a:defRPr>
            </a:lvl6pPr>
            <a:lvl7pPr marL="2961399" indent="-227800" eaLnBrk="0" fontAlgn="base" hangingPunct="0">
              <a:spcBef>
                <a:spcPct val="0"/>
              </a:spcBef>
              <a:spcAft>
                <a:spcPct val="0"/>
              </a:spcAft>
              <a:defRPr sz="2400">
                <a:solidFill>
                  <a:schemeClr val="tx1"/>
                </a:solidFill>
                <a:latin typeface="Times" charset="0"/>
              </a:defRPr>
            </a:lvl7pPr>
            <a:lvl8pPr marL="3416999" indent="-227800" eaLnBrk="0" fontAlgn="base" hangingPunct="0">
              <a:spcBef>
                <a:spcPct val="0"/>
              </a:spcBef>
              <a:spcAft>
                <a:spcPct val="0"/>
              </a:spcAft>
              <a:defRPr sz="2400">
                <a:solidFill>
                  <a:schemeClr val="tx1"/>
                </a:solidFill>
                <a:latin typeface="Times" charset="0"/>
              </a:defRPr>
            </a:lvl8pPr>
            <a:lvl9pPr marL="3872598" indent="-227800" eaLnBrk="0" fontAlgn="base" hangingPunct="0">
              <a:spcBef>
                <a:spcPct val="0"/>
              </a:spcBef>
              <a:spcAft>
                <a:spcPct val="0"/>
              </a:spcAft>
              <a:defRPr sz="2400">
                <a:solidFill>
                  <a:schemeClr val="tx1"/>
                </a:solidFill>
                <a:latin typeface="Times" charset="0"/>
              </a:defRPr>
            </a:lvl9pPr>
          </a:lstStyle>
          <a:p>
            <a:fld id="{92E11E47-7B63-466D-81E4-D4288CFB83B0}" type="slidenum">
              <a:rPr lang="en-US" altLang="en-US" sz="1200"/>
              <a:pPr/>
              <a:t>17</a:t>
            </a:fld>
            <a:endParaRPr lang="en-US" altLang="en-US" sz="1200"/>
          </a:p>
        </p:txBody>
      </p:sp>
    </p:spTree>
    <p:extLst>
      <p:ext uri="{BB962C8B-B14F-4D97-AF65-F5344CB8AC3E}">
        <p14:creationId xmlns:p14="http://schemas.microsoft.com/office/powerpoint/2010/main" val="987864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792301-8705-4C14-9F27-2FBC7A18EAE0}" type="slidenum">
              <a:rPr lang="en-GB" smtClean="0"/>
              <a:t>18</a:t>
            </a:fld>
            <a:endParaRPr lang="en-GB"/>
          </a:p>
        </p:txBody>
      </p:sp>
    </p:spTree>
    <p:extLst>
      <p:ext uri="{BB962C8B-B14F-4D97-AF65-F5344CB8AC3E}">
        <p14:creationId xmlns:p14="http://schemas.microsoft.com/office/powerpoint/2010/main" val="35348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BE" sz="1200" b="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kern="1200" dirty="0">
              <a:solidFill>
                <a:schemeClr val="tx1"/>
              </a:solidFill>
              <a:effectLst/>
              <a:latin typeface="+mn-lt"/>
              <a:ea typeface="+mn-ea"/>
              <a:cs typeface="+mn-cs"/>
            </a:endParaRPr>
          </a:p>
          <a:p>
            <a:endParaRPr lang="en-BE" sz="1200" b="0" u="none" strike="noStrike" kern="1200" dirty="0">
              <a:solidFill>
                <a:schemeClr val="tx1"/>
              </a:solidFill>
              <a:effectLst/>
              <a:latin typeface="+mn-lt"/>
              <a:ea typeface="+mn-ea"/>
              <a:cs typeface="+mn-cs"/>
            </a:endParaRPr>
          </a:p>
          <a:p>
            <a:endParaRPr lang="en-BE" sz="1200" b="0" u="none" strike="noStrike" kern="1200" dirty="0">
              <a:solidFill>
                <a:schemeClr val="tx1"/>
              </a:solidFill>
              <a:effectLst/>
              <a:latin typeface="+mn-lt"/>
              <a:ea typeface="+mn-ea"/>
              <a:cs typeface="+mn-cs"/>
            </a:endParaRPr>
          </a:p>
          <a:p>
            <a:endParaRPr lang="en-GB"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845897-4A02-40E3-AF42-D1BC4077D1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60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More than 100 million carers in Europe, which is an underestimation since we know there is a problem of self-recognition by carers themselves.</a:t>
            </a:r>
            <a:endParaRPr lang="fr-B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According to recent Eurofound data, 80% of care in Europe is provided by families, friends and other informal carers.</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Advances in medicine also mean that carers find themselves having to deliver more and more sophisticated levels of care, with very little training and minimal support.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probability of giving care depends to an important extent on the gender and the occupational status of the potential caregiver. From this data, it is apparent that informal care is mostly provided by women aged 45 to 75.</a:t>
            </a:r>
            <a:endParaRPr lang="fr-B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845897-4A02-40E3-AF42-D1BC4077D1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004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need for care had been expanding, slowly but inexorably, from the mid-20th century, driven by extensive socio-economic change as well as epidemiological factors. The increased and intensified need for ongoing personal care is reflected in population ageing statistics and the rising prevalence of long-term impairments and disabilities. Demand for childcare grew massively during this period too, not only as a corollary of the widening recognition of women’s rights to paid employment and a life outside the home, but also as a consequence of their growing need to seek paid work as economic life grew globally more precarious. The greater demands made of unpaid carers and professional care services reflected rising expectations about medical capabilities and social interventions, as well as a growing awareness of the rights of those who need long-term care (Fine, 2007; Yeandle et al, 2017). Providing care under these conditions is demanding, requiring prolonged and often increasing commitments over many years, frequently achieved through the massive personal sacrifice of unpaid and primarily female carers, most of whom are family members. Alongside this, formal care arrangements also developed rapidly through social policy initiatives and private care arrangements. In recent decades, market-based reforms to public systems in most advanced countries have emerged; these have not reduced costs, but led to significant growth in private expenditure, alongside continued public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sz="1200" b="0" u="none"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solidFill>
                  <a:srgbClr val="0070C0"/>
                </a:solidFill>
              </a:rPr>
              <a:t>119 billion pounds - Source: </a:t>
            </a:r>
            <a:r>
              <a:rPr lang="en-US" sz="1200" b="0" dirty="0">
                <a:hlinkClick r:id="rId3"/>
              </a:rPr>
              <a:t>www.carersuk.org/media/k2/attachments/Valuing_carers_2011 Carers_UK.pdf</a:t>
            </a:r>
            <a:r>
              <a:rPr lang="en-US" sz="1200"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Achieving Fairness for Family Carers – Election manifesto 2016 (family carers Ireland)</a:t>
            </a:r>
            <a:endParaRPr lang="nl-NL" sz="1200" b="0" dirty="0"/>
          </a:p>
        </p:txBody>
      </p:sp>
      <p:sp>
        <p:nvSpPr>
          <p:cNvPr id="4" name="Slide Number Placeholder 3"/>
          <p:cNvSpPr>
            <a:spLocks noGrp="1"/>
          </p:cNvSpPr>
          <p:nvPr>
            <p:ph type="sldNum" sz="quarter" idx="10"/>
          </p:nvPr>
        </p:nvSpPr>
        <p:spPr/>
        <p:txBody>
          <a:bodyPr/>
          <a:lstStyle/>
          <a:p>
            <a:fld id="{FB845897-4A02-40E3-AF42-D1BC4077D158}" type="slidenum">
              <a:rPr lang="en-US" smtClean="0"/>
              <a:t>4</a:t>
            </a:fld>
            <a:endParaRPr lang="en-US"/>
          </a:p>
        </p:txBody>
      </p:sp>
    </p:spTree>
    <p:extLst>
      <p:ext uri="{BB962C8B-B14F-4D97-AF65-F5344CB8AC3E}">
        <p14:creationId xmlns:p14="http://schemas.microsoft.com/office/powerpoint/2010/main" val="3571174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Proportion of men and women in different age groups providing care (at least once a week).</a:t>
            </a:r>
            <a:endParaRPr lang="en-GB" dirty="0"/>
          </a:p>
        </p:txBody>
      </p:sp>
      <p:sp>
        <p:nvSpPr>
          <p:cNvPr id="4" name="Slide Number Placeholder 3"/>
          <p:cNvSpPr>
            <a:spLocks noGrp="1"/>
          </p:cNvSpPr>
          <p:nvPr>
            <p:ph type="sldNum" sz="quarter" idx="10"/>
          </p:nvPr>
        </p:nvSpPr>
        <p:spPr/>
        <p:txBody>
          <a:bodyPr/>
          <a:lstStyle/>
          <a:p>
            <a:fld id="{FB845897-4A02-40E3-AF42-D1BC4077D158}" type="slidenum">
              <a:rPr lang="en-US" smtClean="0"/>
              <a:t>5</a:t>
            </a:fld>
            <a:endParaRPr lang="en-US"/>
          </a:p>
        </p:txBody>
      </p:sp>
    </p:spTree>
    <p:extLst>
      <p:ext uri="{BB962C8B-B14F-4D97-AF65-F5344CB8AC3E}">
        <p14:creationId xmlns:p14="http://schemas.microsoft.com/office/powerpoint/2010/main" val="268215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solidFill>
                  <a:srgbClr val="1D3C68"/>
                </a:solidFill>
              </a:rPr>
              <a:t>Aidants réguliers de personnes en situation de handicap/infirmité, parmi la population en âge de travailler (18–64 </a:t>
            </a:r>
            <a:r>
              <a:rPr lang="en-BE" sz="1200" dirty="0">
                <a:solidFill>
                  <a:srgbClr val="1D3C68"/>
                </a:solidFill>
              </a:rPr>
              <a:t>a</a:t>
            </a:r>
            <a:r>
              <a:rPr lang="en-GB" sz="1200" dirty="0">
                <a:solidFill>
                  <a:srgbClr val="1D3C68"/>
                </a:solidFill>
              </a:rPr>
              <a:t>n</a:t>
            </a:r>
            <a:r>
              <a:rPr lang="en-BE" sz="1200" dirty="0">
                <a:solidFill>
                  <a:srgbClr val="1D3C68"/>
                </a:solidFill>
              </a:rPr>
              <a:t>s</a:t>
            </a:r>
            <a:r>
              <a:rPr lang="fr-BE" sz="1200" dirty="0">
                <a:solidFill>
                  <a:srgbClr val="1D3C68"/>
                </a:solidFill>
              </a:rPr>
              <a:t>), </a:t>
            </a:r>
            <a:r>
              <a:rPr lang="en-BE" sz="1200" dirty="0">
                <a:solidFill>
                  <a:srgbClr val="1D3C68"/>
                </a:solidFill>
              </a:rPr>
              <a:t>p</a:t>
            </a:r>
            <a:r>
              <a:rPr lang="en-GB" sz="1200" dirty="0">
                <a:solidFill>
                  <a:srgbClr val="1D3C68"/>
                </a:solidFill>
              </a:rPr>
              <a:t>a</a:t>
            </a:r>
            <a:r>
              <a:rPr lang="en-BE" sz="1200" dirty="0">
                <a:solidFill>
                  <a:srgbClr val="1D3C68"/>
                </a:solidFill>
              </a:rPr>
              <a:t>r </a:t>
            </a:r>
            <a:r>
              <a:rPr lang="en-GB" sz="1200" dirty="0">
                <a:solidFill>
                  <a:srgbClr val="1D3C68"/>
                </a:solidFill>
              </a:rPr>
              <a:t>p</a:t>
            </a:r>
            <a:r>
              <a:rPr lang="en-BE" sz="1200" dirty="0">
                <a:solidFill>
                  <a:srgbClr val="1D3C68"/>
                </a:solidFill>
              </a:rPr>
              <a:t>a</a:t>
            </a:r>
            <a:r>
              <a:rPr lang="en-GB" sz="1200" dirty="0">
                <a:solidFill>
                  <a:srgbClr val="1D3C68"/>
                </a:solidFill>
              </a:rPr>
              <a:t>y</a:t>
            </a:r>
            <a:r>
              <a:rPr lang="en-BE" sz="1200" dirty="0">
                <a:solidFill>
                  <a:srgbClr val="1D3C68"/>
                </a:solidFill>
              </a:rPr>
              <a:t>s </a:t>
            </a:r>
            <a:r>
              <a:rPr lang="fr-BE" sz="1200" dirty="0">
                <a:solidFill>
                  <a:srgbClr val="1D3C68"/>
                </a:solidFill>
              </a:rPr>
              <a:t>(%)</a:t>
            </a:r>
          </a:p>
        </p:txBody>
      </p:sp>
      <p:sp>
        <p:nvSpPr>
          <p:cNvPr id="4" name="Slide Number Placeholder 3"/>
          <p:cNvSpPr>
            <a:spLocks noGrp="1"/>
          </p:cNvSpPr>
          <p:nvPr>
            <p:ph type="sldNum" sz="quarter" idx="10"/>
          </p:nvPr>
        </p:nvSpPr>
        <p:spPr/>
        <p:txBody>
          <a:bodyPr/>
          <a:lstStyle/>
          <a:p>
            <a:fld id="{FB845897-4A02-40E3-AF42-D1BC4077D158}" type="slidenum">
              <a:rPr lang="en-US" smtClean="0"/>
              <a:t>6</a:t>
            </a:fld>
            <a:endParaRPr lang="en-US"/>
          </a:p>
        </p:txBody>
      </p:sp>
    </p:spTree>
    <p:extLst>
      <p:ext uri="{BB962C8B-B14F-4D97-AF65-F5344CB8AC3E}">
        <p14:creationId xmlns:p14="http://schemas.microsoft.com/office/powerpoint/2010/main" val="2851437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845897-4A02-40E3-AF42-D1BC4077D1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591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845897-4A02-40E3-AF42-D1BC4077D158}" type="slidenum">
              <a:rPr lang="en-US" smtClean="0"/>
              <a:t>8</a:t>
            </a:fld>
            <a:endParaRPr lang="en-US"/>
          </a:p>
        </p:txBody>
      </p:sp>
    </p:spTree>
    <p:extLst>
      <p:ext uri="{BB962C8B-B14F-4D97-AF65-F5344CB8AC3E}">
        <p14:creationId xmlns:p14="http://schemas.microsoft.com/office/powerpoint/2010/main" val="76359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792301-8705-4C14-9F27-2FBC7A18EAE0}" type="slidenum">
              <a:rPr lang="en-GB" smtClean="0"/>
              <a:t>9</a:t>
            </a:fld>
            <a:endParaRPr lang="en-GB"/>
          </a:p>
        </p:txBody>
      </p:sp>
    </p:spTree>
    <p:extLst>
      <p:ext uri="{BB962C8B-B14F-4D97-AF65-F5344CB8AC3E}">
        <p14:creationId xmlns:p14="http://schemas.microsoft.com/office/powerpoint/2010/main" val="3684063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1CD4-7FE8-4CF6-B251-64AAAF53FABE}"/>
              </a:ext>
            </a:extLst>
          </p:cNvPr>
          <p:cNvSpPr>
            <a:spLocks noGrp="1"/>
          </p:cNvSpPr>
          <p:nvPr>
            <p:ph type="ctrTitle"/>
          </p:nvPr>
        </p:nvSpPr>
        <p:spPr>
          <a:xfrm>
            <a:off x="1524000" y="1122363"/>
            <a:ext cx="9144000" cy="2387600"/>
          </a:xfrm>
        </p:spPr>
        <p:txBody>
          <a:bodyPr anchor="b"/>
          <a:lstStyle>
            <a:lvl1pPr algn="ctr">
              <a:defRPr sz="6000">
                <a:solidFill>
                  <a:schemeClr val="accent1"/>
                </a:solidFill>
              </a:defRPr>
            </a:lvl1pPr>
          </a:lstStyle>
          <a:p>
            <a:r>
              <a:rPr lang="en-US"/>
              <a:t>Click to edit Master title style</a:t>
            </a:r>
            <a:endParaRPr lang="en-BE" dirty="0"/>
          </a:p>
        </p:txBody>
      </p:sp>
      <p:sp>
        <p:nvSpPr>
          <p:cNvPr id="3" name="Subtitle 2">
            <a:extLst>
              <a:ext uri="{FF2B5EF4-FFF2-40B4-BE49-F238E27FC236}">
                <a16:creationId xmlns:a16="http://schemas.microsoft.com/office/drawing/2014/main" id="{1ABE87E1-27A9-4F9C-9851-8C7E1CBBAB67}"/>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dirty="0"/>
          </a:p>
        </p:txBody>
      </p:sp>
      <p:sp>
        <p:nvSpPr>
          <p:cNvPr id="4" name="Date Placeholder 3">
            <a:extLst>
              <a:ext uri="{FF2B5EF4-FFF2-40B4-BE49-F238E27FC236}">
                <a16:creationId xmlns:a16="http://schemas.microsoft.com/office/drawing/2014/main" id="{EAD3C557-DBBD-41EE-8479-54BBFBC592EA}"/>
              </a:ext>
            </a:extLst>
          </p:cNvPr>
          <p:cNvSpPr>
            <a:spLocks noGrp="1"/>
          </p:cNvSpPr>
          <p:nvPr>
            <p:ph type="dt" sz="half" idx="10"/>
          </p:nvPr>
        </p:nvSpPr>
        <p:spPr>
          <a:xfrm>
            <a:off x="8610600" y="6356350"/>
            <a:ext cx="2743200" cy="365125"/>
          </a:xfrm>
        </p:spPr>
        <p:txBody>
          <a:bodyPr/>
          <a:lstStyle>
            <a:lvl1pPr algn="r">
              <a:defRPr/>
            </a:lvl1pPr>
          </a:lstStyle>
          <a:p>
            <a:fld id="{24DCE76E-AC13-444D-9079-1DFC9EA81B27}" type="datetimeFigureOut">
              <a:rPr lang="en-BE" smtClean="0"/>
              <a:pPr/>
              <a:t>03/09/2020</a:t>
            </a:fld>
            <a:endParaRPr lang="en-BE" dirty="0"/>
          </a:p>
        </p:txBody>
      </p:sp>
      <p:sp>
        <p:nvSpPr>
          <p:cNvPr id="5" name="Footer Placeholder 4">
            <a:extLst>
              <a:ext uri="{FF2B5EF4-FFF2-40B4-BE49-F238E27FC236}">
                <a16:creationId xmlns:a16="http://schemas.microsoft.com/office/drawing/2014/main" id="{B26D6D39-31A0-4EEB-B2D8-DC153984D8FA}"/>
              </a:ext>
            </a:extLst>
          </p:cNvPr>
          <p:cNvSpPr>
            <a:spLocks noGrp="1"/>
          </p:cNvSpPr>
          <p:nvPr>
            <p:ph type="ftr" sz="quarter" idx="11"/>
          </p:nvPr>
        </p:nvSpPr>
        <p:spPr/>
        <p:txBody>
          <a:bodyPr/>
          <a:lstStyle/>
          <a:p>
            <a:endParaRPr lang="en-BE" dirty="0"/>
          </a:p>
        </p:txBody>
      </p:sp>
    </p:spTree>
    <p:extLst>
      <p:ext uri="{BB962C8B-B14F-4D97-AF65-F5344CB8AC3E}">
        <p14:creationId xmlns:p14="http://schemas.microsoft.com/office/powerpoint/2010/main" val="108257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3944-93CE-4E58-95DB-9B4BAC7403BC}"/>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7D42AE22-8B16-4740-BA0C-78A4A8C65AB1}"/>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4" name="Footer Placeholder 3">
            <a:extLst>
              <a:ext uri="{FF2B5EF4-FFF2-40B4-BE49-F238E27FC236}">
                <a16:creationId xmlns:a16="http://schemas.microsoft.com/office/drawing/2014/main" id="{84A6B89B-5C75-4B1D-9E03-5F04970A7B73}"/>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6BD72AF5-1F22-4962-9DDE-8AEA53ABCD92}"/>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95662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29D26C-F372-41EB-9830-913B9AABB4A6}"/>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3" name="Footer Placeholder 2">
            <a:extLst>
              <a:ext uri="{FF2B5EF4-FFF2-40B4-BE49-F238E27FC236}">
                <a16:creationId xmlns:a16="http://schemas.microsoft.com/office/drawing/2014/main" id="{FCF0ABEC-63AA-431A-961E-18A041ECDBB0}"/>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BA7A6F03-07BE-482A-9DF6-999C3D6BCFFB}"/>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1976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5B5E-A681-48AC-836E-9D58A0EED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99462837-D181-4CDE-A4CE-0CFA840E95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56237FCD-A123-44BE-809F-B3ED7E65B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3DD208-5A1E-45D2-BBD6-76DDA9B6A4DB}"/>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6" name="Footer Placeholder 5">
            <a:extLst>
              <a:ext uri="{FF2B5EF4-FFF2-40B4-BE49-F238E27FC236}">
                <a16:creationId xmlns:a16="http://schemas.microsoft.com/office/drawing/2014/main" id="{9016755F-981C-4F36-83C9-CC4888C9C14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0BD1087-D42D-4C10-98BD-4AC19C06F5E9}"/>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2950754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5C55-83A8-4663-BA08-93B241C3D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3CFC41AD-6AA5-491A-AB7F-23E6E416F5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BE"/>
          </a:p>
        </p:txBody>
      </p:sp>
      <p:sp>
        <p:nvSpPr>
          <p:cNvPr id="4" name="Text Placeholder 3">
            <a:extLst>
              <a:ext uri="{FF2B5EF4-FFF2-40B4-BE49-F238E27FC236}">
                <a16:creationId xmlns:a16="http://schemas.microsoft.com/office/drawing/2014/main" id="{24DFC902-9773-4B32-AADE-E14A0DC53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BE3A70-F312-4E5C-AD2A-E4FDC555E05D}"/>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6" name="Footer Placeholder 5">
            <a:extLst>
              <a:ext uri="{FF2B5EF4-FFF2-40B4-BE49-F238E27FC236}">
                <a16:creationId xmlns:a16="http://schemas.microsoft.com/office/drawing/2014/main" id="{5AF96931-2ECF-4CD4-AA58-335420261452}"/>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4D231C8A-03E7-4954-9448-CFD179895E88}"/>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3938918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CFB4-1252-4543-B8B5-F94D12189CFB}"/>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27106D39-24DE-4C58-B8F0-DE855D3259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01838F9-461A-4D80-AFB8-870CC84A92FF}"/>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3F34FA1E-E69A-4057-94D4-EE0BCA5A1EF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8BA7486-F390-415C-86B0-BF6B30BA4FD7}"/>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1039348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7A3B32-9849-4195-82A1-5A73259BA0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187369D8-EE7F-4B37-B1CD-BCAA6321E6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F630DE73-CF06-440F-AF64-CBE5BFB2A7EA}"/>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B648484C-A23A-444A-B0C9-60DFBB18CD7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727D5D4-9FC3-4C02-8B54-E635498A4D53}"/>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935484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1CD4-7FE8-4CF6-B251-64AAAF53FABE}"/>
              </a:ext>
            </a:extLst>
          </p:cNvPr>
          <p:cNvSpPr>
            <a:spLocks noGrp="1"/>
          </p:cNvSpPr>
          <p:nvPr>
            <p:ph type="ctrTitle"/>
          </p:nvPr>
        </p:nvSpPr>
        <p:spPr>
          <a:xfrm>
            <a:off x="1524000" y="1122363"/>
            <a:ext cx="9144000" cy="2387600"/>
          </a:xfrm>
        </p:spPr>
        <p:txBody>
          <a:bodyPr anchor="b"/>
          <a:lstStyle>
            <a:lvl1pPr algn="ctr">
              <a:defRPr sz="6000">
                <a:solidFill>
                  <a:schemeClr val="accent1"/>
                </a:solidFill>
              </a:defRPr>
            </a:lvl1pPr>
          </a:lstStyle>
          <a:p>
            <a:r>
              <a:rPr lang="en-US" dirty="0"/>
              <a:t>Click to edit Master title style</a:t>
            </a:r>
            <a:endParaRPr lang="en-BE" dirty="0"/>
          </a:p>
        </p:txBody>
      </p:sp>
      <p:sp>
        <p:nvSpPr>
          <p:cNvPr id="3" name="Subtitle 2">
            <a:extLst>
              <a:ext uri="{FF2B5EF4-FFF2-40B4-BE49-F238E27FC236}">
                <a16:creationId xmlns:a16="http://schemas.microsoft.com/office/drawing/2014/main" id="{1ABE87E1-27A9-4F9C-9851-8C7E1CBBAB67}"/>
              </a:ext>
            </a:extLst>
          </p:cNvPr>
          <p:cNvSpPr>
            <a:spLocks noGrp="1"/>
          </p:cNvSpPr>
          <p:nvPr>
            <p:ph type="subTitle" idx="1"/>
          </p:nvPr>
        </p:nvSpPr>
        <p:spPr>
          <a:xfrm>
            <a:off x="1524000" y="3602038"/>
            <a:ext cx="9144000" cy="80803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BE" dirty="0"/>
          </a:p>
        </p:txBody>
      </p:sp>
      <p:sp>
        <p:nvSpPr>
          <p:cNvPr id="4" name="Date Placeholder 3">
            <a:extLst>
              <a:ext uri="{FF2B5EF4-FFF2-40B4-BE49-F238E27FC236}">
                <a16:creationId xmlns:a16="http://schemas.microsoft.com/office/drawing/2014/main" id="{EAD3C557-DBBD-41EE-8479-54BBFBC592EA}"/>
              </a:ext>
            </a:extLst>
          </p:cNvPr>
          <p:cNvSpPr>
            <a:spLocks noGrp="1"/>
          </p:cNvSpPr>
          <p:nvPr>
            <p:ph type="dt" sz="half" idx="10"/>
          </p:nvPr>
        </p:nvSpPr>
        <p:spPr>
          <a:xfrm>
            <a:off x="8610600" y="6356350"/>
            <a:ext cx="2743200" cy="365125"/>
          </a:xfrm>
        </p:spPr>
        <p:txBody>
          <a:bodyPr/>
          <a:lstStyle>
            <a:lvl1pPr algn="r">
              <a:defRPr/>
            </a:lvl1pPr>
          </a:lstStyle>
          <a:p>
            <a:fld id="{24DCE76E-AC13-444D-9079-1DFC9EA81B27}" type="datetimeFigureOut">
              <a:rPr lang="en-BE" smtClean="0"/>
              <a:pPr/>
              <a:t>03/09/2020</a:t>
            </a:fld>
            <a:endParaRPr lang="en-BE" dirty="0"/>
          </a:p>
        </p:txBody>
      </p:sp>
      <p:sp>
        <p:nvSpPr>
          <p:cNvPr id="5" name="Footer Placeholder 4">
            <a:extLst>
              <a:ext uri="{FF2B5EF4-FFF2-40B4-BE49-F238E27FC236}">
                <a16:creationId xmlns:a16="http://schemas.microsoft.com/office/drawing/2014/main" id="{B26D6D39-31A0-4EEB-B2D8-DC153984D8FA}"/>
              </a:ext>
            </a:extLst>
          </p:cNvPr>
          <p:cNvSpPr>
            <a:spLocks noGrp="1"/>
          </p:cNvSpPr>
          <p:nvPr>
            <p:ph type="ftr" sz="quarter" idx="11"/>
          </p:nvPr>
        </p:nvSpPr>
        <p:spPr/>
        <p:txBody>
          <a:bodyPr/>
          <a:lstStyle/>
          <a:p>
            <a:endParaRPr lang="en-BE" dirty="0"/>
          </a:p>
        </p:txBody>
      </p:sp>
      <p:pic>
        <p:nvPicPr>
          <p:cNvPr id="12" name="Picture 11">
            <a:extLst>
              <a:ext uri="{FF2B5EF4-FFF2-40B4-BE49-F238E27FC236}">
                <a16:creationId xmlns:a16="http://schemas.microsoft.com/office/drawing/2014/main" id="{8D63AD5F-6B0F-411A-84A8-4667AD401D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4031"/>
            <a:ext cx="2997574" cy="1273969"/>
          </a:xfrm>
          <a:prstGeom prst="rect">
            <a:avLst/>
          </a:prstGeom>
        </p:spPr>
      </p:pic>
      <p:sp>
        <p:nvSpPr>
          <p:cNvPr id="8" name="Text Placeholder 7">
            <a:extLst>
              <a:ext uri="{FF2B5EF4-FFF2-40B4-BE49-F238E27FC236}">
                <a16:creationId xmlns:a16="http://schemas.microsoft.com/office/drawing/2014/main" id="{B127C47C-6F41-4A8F-BB55-B47C28683A4A}"/>
              </a:ext>
            </a:extLst>
          </p:cNvPr>
          <p:cNvSpPr>
            <a:spLocks noGrp="1"/>
          </p:cNvSpPr>
          <p:nvPr>
            <p:ph type="body" sz="quarter" idx="12" hasCustomPrompt="1"/>
          </p:nvPr>
        </p:nvSpPr>
        <p:spPr>
          <a:xfrm>
            <a:off x="1524000" y="4497388"/>
            <a:ext cx="9144000" cy="950912"/>
          </a:xfrm>
        </p:spPr>
        <p:txBody>
          <a:bodyPr>
            <a:normAutofit/>
          </a:bodyPr>
          <a:lstStyle>
            <a:lvl1pPr marL="0" indent="0" algn="ctr">
              <a:buNone/>
              <a:defRPr sz="180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Author</a:t>
            </a:r>
          </a:p>
        </p:txBody>
      </p:sp>
    </p:spTree>
    <p:extLst>
      <p:ext uri="{BB962C8B-B14F-4D97-AF65-F5344CB8AC3E}">
        <p14:creationId xmlns:p14="http://schemas.microsoft.com/office/powerpoint/2010/main" val="2901254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B6D0-81CE-4047-BDC4-6152F8FC496B}"/>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08E71D80-9603-49A9-9A19-8157473AFAF1}"/>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4" name="Date Placeholder 3">
            <a:extLst>
              <a:ext uri="{FF2B5EF4-FFF2-40B4-BE49-F238E27FC236}">
                <a16:creationId xmlns:a16="http://schemas.microsoft.com/office/drawing/2014/main" id="{EAF1D67D-5B4B-4B7D-9A1F-E28811652EE1}"/>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521A870E-B2E6-46CD-97AC-1FAF7279DE0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B12A770-A9CC-45B8-A573-EBF8E08FEB81}"/>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dirty="0"/>
          </a:p>
        </p:txBody>
      </p:sp>
    </p:spTree>
    <p:extLst>
      <p:ext uri="{BB962C8B-B14F-4D97-AF65-F5344CB8AC3E}">
        <p14:creationId xmlns:p14="http://schemas.microsoft.com/office/powerpoint/2010/main" val="3820180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B6D0-81CE-4047-BDC4-6152F8FC496B}"/>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08E71D80-9603-49A9-9A19-8157473AFAF1}"/>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4" name="Date Placeholder 3">
            <a:extLst>
              <a:ext uri="{FF2B5EF4-FFF2-40B4-BE49-F238E27FC236}">
                <a16:creationId xmlns:a16="http://schemas.microsoft.com/office/drawing/2014/main" id="{EAF1D67D-5B4B-4B7D-9A1F-E28811652EE1}"/>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521A870E-B2E6-46CD-97AC-1FAF7279DE0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B12A770-A9CC-45B8-A573-EBF8E08FEB81}"/>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3936993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7660-3F6C-4878-8FC9-FD656A943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36D60634-23A5-48EA-AB06-55FEC5EBE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01786A-35DD-4286-95F2-FFA05A402D7D}"/>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D3B97B55-46D3-402E-9B78-C009E738E98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6D5B538-D4A2-4463-B70E-777DD63AB31A}"/>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227157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B6D0-81CE-4047-BDC4-6152F8FC496B}"/>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08E71D80-9603-49A9-9A19-8157473AFA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dirty="0"/>
          </a:p>
        </p:txBody>
      </p:sp>
      <p:sp>
        <p:nvSpPr>
          <p:cNvPr id="4" name="Date Placeholder 3">
            <a:extLst>
              <a:ext uri="{FF2B5EF4-FFF2-40B4-BE49-F238E27FC236}">
                <a16:creationId xmlns:a16="http://schemas.microsoft.com/office/drawing/2014/main" id="{EAF1D67D-5B4B-4B7D-9A1F-E28811652EE1}"/>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521A870E-B2E6-46CD-97AC-1FAF7279DE0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B12A770-A9CC-45B8-A573-EBF8E08FEB81}"/>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dirty="0"/>
          </a:p>
        </p:txBody>
      </p:sp>
    </p:spTree>
    <p:extLst>
      <p:ext uri="{BB962C8B-B14F-4D97-AF65-F5344CB8AC3E}">
        <p14:creationId xmlns:p14="http://schemas.microsoft.com/office/powerpoint/2010/main" val="308771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D640-4E9B-4D5D-AB08-A29EBEC0C84E}"/>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F328CA17-74F5-481B-9704-56FCF6C248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D983EFBD-D4B9-4E59-B486-98B8293DBF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D52B972F-909A-46F3-B412-687F644C61C9}"/>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6" name="Footer Placeholder 5">
            <a:extLst>
              <a:ext uri="{FF2B5EF4-FFF2-40B4-BE49-F238E27FC236}">
                <a16:creationId xmlns:a16="http://schemas.microsoft.com/office/drawing/2014/main" id="{C54082F8-2FBC-4FC2-98A2-81798A77583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76992C7A-8EED-4AD4-BA00-6191E4474AA4}"/>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237132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50F3-26AF-4752-BB7B-536A9EEFA306}"/>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D5DB52C9-A958-4B34-8A6D-BFB52E809C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AAB2AE-07DE-480E-B14B-8559EBA6C1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2C4650C9-CFE2-49B8-B416-682FCC2564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19AFCD-E8B6-4AA7-B1EF-8C7D13F445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1BCF89BF-4CAC-46A7-B0A5-E918EB0F3B40}"/>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8" name="Footer Placeholder 7">
            <a:extLst>
              <a:ext uri="{FF2B5EF4-FFF2-40B4-BE49-F238E27FC236}">
                <a16:creationId xmlns:a16="http://schemas.microsoft.com/office/drawing/2014/main" id="{5D501FAF-1FC6-472C-8AF6-842A78ACD71C}"/>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1171A12A-BBB0-44FA-ADD4-113F7E9B2376}"/>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2526693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3944-93CE-4E58-95DB-9B4BAC7403BC}"/>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7D42AE22-8B16-4740-BA0C-78A4A8C65AB1}"/>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4" name="Footer Placeholder 3">
            <a:extLst>
              <a:ext uri="{FF2B5EF4-FFF2-40B4-BE49-F238E27FC236}">
                <a16:creationId xmlns:a16="http://schemas.microsoft.com/office/drawing/2014/main" id="{84A6B89B-5C75-4B1D-9E03-5F04970A7B73}"/>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6BD72AF5-1F22-4962-9DDE-8AEA53ABCD92}"/>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1767871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29D26C-F372-41EB-9830-913B9AABB4A6}"/>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3" name="Footer Placeholder 2">
            <a:extLst>
              <a:ext uri="{FF2B5EF4-FFF2-40B4-BE49-F238E27FC236}">
                <a16:creationId xmlns:a16="http://schemas.microsoft.com/office/drawing/2014/main" id="{FCF0ABEC-63AA-431A-961E-18A041ECDBB0}"/>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BA7A6F03-07BE-482A-9DF6-999C3D6BCFFB}"/>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4039406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5B5E-A681-48AC-836E-9D58A0EED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99462837-D181-4CDE-A4CE-0CFA840E95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56237FCD-A123-44BE-809F-B3ED7E65B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3DD208-5A1E-45D2-BBD6-76DDA9B6A4DB}"/>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6" name="Footer Placeholder 5">
            <a:extLst>
              <a:ext uri="{FF2B5EF4-FFF2-40B4-BE49-F238E27FC236}">
                <a16:creationId xmlns:a16="http://schemas.microsoft.com/office/drawing/2014/main" id="{9016755F-981C-4F36-83C9-CC4888C9C14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0BD1087-D42D-4C10-98BD-4AC19C06F5E9}"/>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2338466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5C55-83A8-4663-BA08-93B241C3D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3CFC41AD-6AA5-491A-AB7F-23E6E416F5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24DFC902-9773-4B32-AADE-E14A0DC53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BE3A70-F312-4E5C-AD2A-E4FDC555E05D}"/>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6" name="Footer Placeholder 5">
            <a:extLst>
              <a:ext uri="{FF2B5EF4-FFF2-40B4-BE49-F238E27FC236}">
                <a16:creationId xmlns:a16="http://schemas.microsoft.com/office/drawing/2014/main" id="{5AF96931-2ECF-4CD4-AA58-335420261452}"/>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4D231C8A-03E7-4954-9448-CFD179895E88}"/>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3788705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CFB4-1252-4543-B8B5-F94D12189CFB}"/>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27106D39-24DE-4C58-B8F0-DE855D3259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01838F9-461A-4D80-AFB8-870CC84A92FF}"/>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3F34FA1E-E69A-4057-94D4-EE0BCA5A1EF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8BA7486-F390-415C-86B0-BF6B30BA4FD7}"/>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1204200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7A3B32-9849-4195-82A1-5A73259BA0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187369D8-EE7F-4B37-B1CD-BCAA6321E6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F630DE73-CF06-440F-AF64-CBE5BFB2A7EA}"/>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B648484C-A23A-444A-B0C9-60DFBB18CD7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727D5D4-9FC3-4C02-8B54-E635498A4D53}"/>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810133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1CD4-7FE8-4CF6-B251-64AAAF53FABE}"/>
              </a:ext>
            </a:extLst>
          </p:cNvPr>
          <p:cNvSpPr>
            <a:spLocks noGrp="1"/>
          </p:cNvSpPr>
          <p:nvPr>
            <p:ph type="ctrTitle"/>
          </p:nvPr>
        </p:nvSpPr>
        <p:spPr>
          <a:xfrm>
            <a:off x="1524000" y="1122363"/>
            <a:ext cx="9144000" cy="2387600"/>
          </a:xfrm>
        </p:spPr>
        <p:txBody>
          <a:bodyPr anchor="b"/>
          <a:lstStyle>
            <a:lvl1pPr algn="ctr">
              <a:defRPr sz="6000">
                <a:solidFill>
                  <a:schemeClr val="accent1"/>
                </a:solidFill>
              </a:defRPr>
            </a:lvl1pPr>
          </a:lstStyle>
          <a:p>
            <a:r>
              <a:rPr lang="en-US" dirty="0"/>
              <a:t>Click to edit Master title style</a:t>
            </a:r>
            <a:endParaRPr lang="en-BE" dirty="0"/>
          </a:p>
        </p:txBody>
      </p:sp>
      <p:sp>
        <p:nvSpPr>
          <p:cNvPr id="3" name="Subtitle 2">
            <a:extLst>
              <a:ext uri="{FF2B5EF4-FFF2-40B4-BE49-F238E27FC236}">
                <a16:creationId xmlns:a16="http://schemas.microsoft.com/office/drawing/2014/main" id="{1ABE87E1-27A9-4F9C-9851-8C7E1CBBAB67}"/>
              </a:ext>
            </a:extLst>
          </p:cNvPr>
          <p:cNvSpPr>
            <a:spLocks noGrp="1"/>
          </p:cNvSpPr>
          <p:nvPr>
            <p:ph type="subTitle" idx="1"/>
          </p:nvPr>
        </p:nvSpPr>
        <p:spPr>
          <a:xfrm>
            <a:off x="1524000" y="3602038"/>
            <a:ext cx="9144000" cy="80803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BE" dirty="0"/>
          </a:p>
        </p:txBody>
      </p:sp>
      <p:sp>
        <p:nvSpPr>
          <p:cNvPr id="4" name="Date Placeholder 3">
            <a:extLst>
              <a:ext uri="{FF2B5EF4-FFF2-40B4-BE49-F238E27FC236}">
                <a16:creationId xmlns:a16="http://schemas.microsoft.com/office/drawing/2014/main" id="{EAD3C557-DBBD-41EE-8479-54BBFBC592EA}"/>
              </a:ext>
            </a:extLst>
          </p:cNvPr>
          <p:cNvSpPr>
            <a:spLocks noGrp="1"/>
          </p:cNvSpPr>
          <p:nvPr>
            <p:ph type="dt" sz="half" idx="10"/>
          </p:nvPr>
        </p:nvSpPr>
        <p:spPr>
          <a:xfrm>
            <a:off x="8610600" y="6356350"/>
            <a:ext cx="2743200" cy="365125"/>
          </a:xfrm>
        </p:spPr>
        <p:txBody>
          <a:bodyPr/>
          <a:lstStyle>
            <a:lvl1pPr algn="r">
              <a:defRPr/>
            </a:lvl1pPr>
          </a:lstStyle>
          <a:p>
            <a:fld id="{24DCE76E-AC13-444D-9079-1DFC9EA81B27}" type="datetimeFigureOut">
              <a:rPr lang="en-BE" smtClean="0"/>
              <a:pPr/>
              <a:t>03/09/2020</a:t>
            </a:fld>
            <a:endParaRPr lang="en-BE" dirty="0"/>
          </a:p>
        </p:txBody>
      </p:sp>
      <p:sp>
        <p:nvSpPr>
          <p:cNvPr id="5" name="Footer Placeholder 4">
            <a:extLst>
              <a:ext uri="{FF2B5EF4-FFF2-40B4-BE49-F238E27FC236}">
                <a16:creationId xmlns:a16="http://schemas.microsoft.com/office/drawing/2014/main" id="{B26D6D39-31A0-4EEB-B2D8-DC153984D8FA}"/>
              </a:ext>
            </a:extLst>
          </p:cNvPr>
          <p:cNvSpPr>
            <a:spLocks noGrp="1"/>
          </p:cNvSpPr>
          <p:nvPr>
            <p:ph type="ftr" sz="quarter" idx="11"/>
          </p:nvPr>
        </p:nvSpPr>
        <p:spPr/>
        <p:txBody>
          <a:bodyPr/>
          <a:lstStyle/>
          <a:p>
            <a:endParaRPr lang="en-BE" dirty="0"/>
          </a:p>
        </p:txBody>
      </p:sp>
      <p:pic>
        <p:nvPicPr>
          <p:cNvPr id="12" name="Picture 11">
            <a:extLst>
              <a:ext uri="{FF2B5EF4-FFF2-40B4-BE49-F238E27FC236}">
                <a16:creationId xmlns:a16="http://schemas.microsoft.com/office/drawing/2014/main" id="{8D63AD5F-6B0F-411A-84A8-4667AD401D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4031"/>
            <a:ext cx="2997574" cy="1273969"/>
          </a:xfrm>
          <a:prstGeom prst="rect">
            <a:avLst/>
          </a:prstGeom>
        </p:spPr>
      </p:pic>
      <p:sp>
        <p:nvSpPr>
          <p:cNvPr id="8" name="Text Placeholder 7">
            <a:extLst>
              <a:ext uri="{FF2B5EF4-FFF2-40B4-BE49-F238E27FC236}">
                <a16:creationId xmlns:a16="http://schemas.microsoft.com/office/drawing/2014/main" id="{B127C47C-6F41-4A8F-BB55-B47C28683A4A}"/>
              </a:ext>
            </a:extLst>
          </p:cNvPr>
          <p:cNvSpPr>
            <a:spLocks noGrp="1"/>
          </p:cNvSpPr>
          <p:nvPr>
            <p:ph type="body" sz="quarter" idx="12" hasCustomPrompt="1"/>
          </p:nvPr>
        </p:nvSpPr>
        <p:spPr>
          <a:xfrm>
            <a:off x="1524000" y="4497388"/>
            <a:ext cx="9144000" cy="950912"/>
          </a:xfrm>
        </p:spPr>
        <p:txBody>
          <a:bodyPr>
            <a:normAutofit/>
          </a:bodyPr>
          <a:lstStyle>
            <a:lvl1pPr marL="0" indent="0" algn="ctr">
              <a:buNone/>
              <a:defRPr sz="180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Author</a:t>
            </a:r>
          </a:p>
        </p:txBody>
      </p:sp>
    </p:spTree>
    <p:extLst>
      <p:ext uri="{BB962C8B-B14F-4D97-AF65-F5344CB8AC3E}">
        <p14:creationId xmlns:p14="http://schemas.microsoft.com/office/powerpoint/2010/main" val="3698659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B6D0-81CE-4047-BDC4-6152F8FC496B}"/>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08E71D80-9603-49A9-9A19-8157473AFAF1}"/>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4" name="Date Placeholder 3">
            <a:extLst>
              <a:ext uri="{FF2B5EF4-FFF2-40B4-BE49-F238E27FC236}">
                <a16:creationId xmlns:a16="http://schemas.microsoft.com/office/drawing/2014/main" id="{EAF1D67D-5B4B-4B7D-9A1F-E28811652EE1}"/>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521A870E-B2E6-46CD-97AC-1FAF7279DE0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B12A770-A9CC-45B8-A573-EBF8E08FEB81}"/>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dirty="0"/>
          </a:p>
        </p:txBody>
      </p:sp>
    </p:spTree>
    <p:extLst>
      <p:ext uri="{BB962C8B-B14F-4D97-AF65-F5344CB8AC3E}">
        <p14:creationId xmlns:p14="http://schemas.microsoft.com/office/powerpoint/2010/main" val="321092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B6D0-81CE-4047-BDC4-6152F8FC496B}"/>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08E71D80-9603-49A9-9A19-8157473AFA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dirty="0"/>
          </a:p>
        </p:txBody>
      </p:sp>
      <p:sp>
        <p:nvSpPr>
          <p:cNvPr id="4" name="Date Placeholder 3">
            <a:extLst>
              <a:ext uri="{FF2B5EF4-FFF2-40B4-BE49-F238E27FC236}">
                <a16:creationId xmlns:a16="http://schemas.microsoft.com/office/drawing/2014/main" id="{EAF1D67D-5B4B-4B7D-9A1F-E28811652EE1}"/>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521A870E-B2E6-46CD-97AC-1FAF7279DE0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B12A770-A9CC-45B8-A573-EBF8E08FEB81}"/>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285403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B6D0-81CE-4047-BDC4-6152F8FC496B}"/>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08E71D80-9603-49A9-9A19-8157473AFAF1}"/>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4" name="Date Placeholder 3">
            <a:extLst>
              <a:ext uri="{FF2B5EF4-FFF2-40B4-BE49-F238E27FC236}">
                <a16:creationId xmlns:a16="http://schemas.microsoft.com/office/drawing/2014/main" id="{EAF1D67D-5B4B-4B7D-9A1F-E28811652EE1}"/>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521A870E-B2E6-46CD-97AC-1FAF7279DE0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B12A770-A9CC-45B8-A573-EBF8E08FEB81}"/>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1206466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7660-3F6C-4878-8FC9-FD656A943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36D60634-23A5-48EA-AB06-55FEC5EBE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01786A-35DD-4286-95F2-FFA05A402D7D}"/>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D3B97B55-46D3-402E-9B78-C009E738E98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6D5B538-D4A2-4463-B70E-777DD63AB31A}"/>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204469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D640-4E9B-4D5D-AB08-A29EBEC0C84E}"/>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F328CA17-74F5-481B-9704-56FCF6C248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D983EFBD-D4B9-4E59-B486-98B8293DBF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D52B972F-909A-46F3-B412-687F644C61C9}"/>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6" name="Footer Placeholder 5">
            <a:extLst>
              <a:ext uri="{FF2B5EF4-FFF2-40B4-BE49-F238E27FC236}">
                <a16:creationId xmlns:a16="http://schemas.microsoft.com/office/drawing/2014/main" id="{C54082F8-2FBC-4FC2-98A2-81798A77583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76992C7A-8EED-4AD4-BA00-6191E4474AA4}"/>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4206214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50F3-26AF-4752-BB7B-536A9EEFA306}"/>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D5DB52C9-A958-4B34-8A6D-BFB52E809C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AAB2AE-07DE-480E-B14B-8559EBA6C1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2C4650C9-CFE2-49B8-B416-682FCC2564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19AFCD-E8B6-4AA7-B1EF-8C7D13F445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1BCF89BF-4CAC-46A7-B0A5-E918EB0F3B40}"/>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8" name="Footer Placeholder 7">
            <a:extLst>
              <a:ext uri="{FF2B5EF4-FFF2-40B4-BE49-F238E27FC236}">
                <a16:creationId xmlns:a16="http://schemas.microsoft.com/office/drawing/2014/main" id="{5D501FAF-1FC6-472C-8AF6-842A78ACD71C}"/>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1171A12A-BBB0-44FA-ADD4-113F7E9B2376}"/>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3851380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3944-93CE-4E58-95DB-9B4BAC7403BC}"/>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7D42AE22-8B16-4740-BA0C-78A4A8C65AB1}"/>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4" name="Footer Placeholder 3">
            <a:extLst>
              <a:ext uri="{FF2B5EF4-FFF2-40B4-BE49-F238E27FC236}">
                <a16:creationId xmlns:a16="http://schemas.microsoft.com/office/drawing/2014/main" id="{84A6B89B-5C75-4B1D-9E03-5F04970A7B73}"/>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6BD72AF5-1F22-4962-9DDE-8AEA53ABCD92}"/>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1608945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29D26C-F372-41EB-9830-913B9AABB4A6}"/>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3" name="Footer Placeholder 2">
            <a:extLst>
              <a:ext uri="{FF2B5EF4-FFF2-40B4-BE49-F238E27FC236}">
                <a16:creationId xmlns:a16="http://schemas.microsoft.com/office/drawing/2014/main" id="{FCF0ABEC-63AA-431A-961E-18A041ECDBB0}"/>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BA7A6F03-07BE-482A-9DF6-999C3D6BCFFB}"/>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1752493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5B5E-A681-48AC-836E-9D58A0EED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99462837-D181-4CDE-A4CE-0CFA840E95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56237FCD-A123-44BE-809F-B3ED7E65B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3DD208-5A1E-45D2-BBD6-76DDA9B6A4DB}"/>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6" name="Footer Placeholder 5">
            <a:extLst>
              <a:ext uri="{FF2B5EF4-FFF2-40B4-BE49-F238E27FC236}">
                <a16:creationId xmlns:a16="http://schemas.microsoft.com/office/drawing/2014/main" id="{9016755F-981C-4F36-83C9-CC4888C9C14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0BD1087-D42D-4C10-98BD-4AC19C06F5E9}"/>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4163283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5C55-83A8-4663-BA08-93B241C3D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3CFC41AD-6AA5-491A-AB7F-23E6E416F5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24DFC902-9773-4B32-AADE-E14A0DC53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BE3A70-F312-4E5C-AD2A-E4FDC555E05D}"/>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6" name="Footer Placeholder 5">
            <a:extLst>
              <a:ext uri="{FF2B5EF4-FFF2-40B4-BE49-F238E27FC236}">
                <a16:creationId xmlns:a16="http://schemas.microsoft.com/office/drawing/2014/main" id="{5AF96931-2ECF-4CD4-AA58-335420261452}"/>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4D231C8A-03E7-4954-9448-CFD179895E88}"/>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1106295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CFB4-1252-4543-B8B5-F94D12189CFB}"/>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27106D39-24DE-4C58-B8F0-DE855D3259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01838F9-461A-4D80-AFB8-870CC84A92FF}"/>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3F34FA1E-E69A-4057-94D4-EE0BCA5A1EF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8BA7486-F390-415C-86B0-BF6B30BA4FD7}"/>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2258551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7A3B32-9849-4195-82A1-5A73259BA0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187369D8-EE7F-4B37-B1CD-BCAA6321E6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F630DE73-CF06-440F-AF64-CBE5BFB2A7EA}"/>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B648484C-A23A-444A-B0C9-60DFBB18CD7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727D5D4-9FC3-4C02-8B54-E635498A4D53}"/>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94354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B6D0-81CE-4047-BDC4-6152F8FC496B}"/>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08E71D80-9603-49A9-9A19-8157473AFA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dirty="0"/>
          </a:p>
        </p:txBody>
      </p:sp>
      <p:sp>
        <p:nvSpPr>
          <p:cNvPr id="4" name="Date Placeholder 3">
            <a:extLst>
              <a:ext uri="{FF2B5EF4-FFF2-40B4-BE49-F238E27FC236}">
                <a16:creationId xmlns:a16="http://schemas.microsoft.com/office/drawing/2014/main" id="{EAF1D67D-5B4B-4B7D-9A1F-E28811652EE1}"/>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521A870E-B2E6-46CD-97AC-1FAF7279DE0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B12A770-A9CC-45B8-A573-EBF8E08FEB81}"/>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320998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7660-3F6C-4878-8FC9-FD656A943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36D60634-23A5-48EA-AB06-55FEC5EBE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01786A-35DD-4286-95F2-FFA05A402D7D}"/>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D3B97B55-46D3-402E-9B78-C009E738E98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6D5B538-D4A2-4463-B70E-777DD63AB31A}"/>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399855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7660-3F6C-4878-8FC9-FD656A943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36D60634-23A5-48EA-AB06-55FEC5EBE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01786A-35DD-4286-95F2-FFA05A402D7D}"/>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5" name="Footer Placeholder 4">
            <a:extLst>
              <a:ext uri="{FF2B5EF4-FFF2-40B4-BE49-F238E27FC236}">
                <a16:creationId xmlns:a16="http://schemas.microsoft.com/office/drawing/2014/main" id="{D3B97B55-46D3-402E-9B78-C009E738E98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6D5B538-D4A2-4463-B70E-777DD63AB31A}"/>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388560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D640-4E9B-4D5D-AB08-A29EBEC0C84E}"/>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F328CA17-74F5-481B-9704-56FCF6C248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D983EFBD-D4B9-4E59-B486-98B8293DBF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D52B972F-909A-46F3-B412-687F644C61C9}"/>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6" name="Footer Placeholder 5">
            <a:extLst>
              <a:ext uri="{FF2B5EF4-FFF2-40B4-BE49-F238E27FC236}">
                <a16:creationId xmlns:a16="http://schemas.microsoft.com/office/drawing/2014/main" id="{C54082F8-2FBC-4FC2-98A2-81798A77583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76992C7A-8EED-4AD4-BA00-6191E4474AA4}"/>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145312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D640-4E9B-4D5D-AB08-A29EBEC0C84E}"/>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F328CA17-74F5-481B-9704-56FCF6C248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D983EFBD-D4B9-4E59-B486-98B8293DBF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D52B972F-909A-46F3-B412-687F644C61C9}"/>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6" name="Footer Placeholder 5">
            <a:extLst>
              <a:ext uri="{FF2B5EF4-FFF2-40B4-BE49-F238E27FC236}">
                <a16:creationId xmlns:a16="http://schemas.microsoft.com/office/drawing/2014/main" id="{C54082F8-2FBC-4FC2-98A2-81798A77583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76992C7A-8EED-4AD4-BA00-6191E4474AA4}"/>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416764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50F3-26AF-4752-BB7B-536A9EEFA306}"/>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D5DB52C9-A958-4B34-8A6D-BFB52E809C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AAB2AE-07DE-480E-B14B-8559EBA6C1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2C4650C9-CFE2-49B8-B416-682FCC2564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19AFCD-E8B6-4AA7-B1EF-8C7D13F445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1BCF89BF-4CAC-46A7-B0A5-E918EB0F3B40}"/>
              </a:ext>
            </a:extLst>
          </p:cNvPr>
          <p:cNvSpPr>
            <a:spLocks noGrp="1"/>
          </p:cNvSpPr>
          <p:nvPr>
            <p:ph type="dt" sz="half" idx="10"/>
          </p:nvPr>
        </p:nvSpPr>
        <p:spPr/>
        <p:txBody>
          <a:bodyPr/>
          <a:lstStyle/>
          <a:p>
            <a:fld id="{24DCE76E-AC13-444D-9079-1DFC9EA81B27}" type="datetimeFigureOut">
              <a:rPr lang="en-BE" smtClean="0"/>
              <a:t>03/09/2020</a:t>
            </a:fld>
            <a:endParaRPr lang="en-BE"/>
          </a:p>
        </p:txBody>
      </p:sp>
      <p:sp>
        <p:nvSpPr>
          <p:cNvPr id="8" name="Footer Placeholder 7">
            <a:extLst>
              <a:ext uri="{FF2B5EF4-FFF2-40B4-BE49-F238E27FC236}">
                <a16:creationId xmlns:a16="http://schemas.microsoft.com/office/drawing/2014/main" id="{5D501FAF-1FC6-472C-8AF6-842A78ACD71C}"/>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1171A12A-BBB0-44FA-ADD4-113F7E9B2376}"/>
              </a:ext>
            </a:extLst>
          </p:cNvPr>
          <p:cNvSpPr>
            <a:spLocks noGrp="1"/>
          </p:cNvSpPr>
          <p:nvPr>
            <p:ph type="sldNum" sz="quarter" idx="12"/>
          </p:nvPr>
        </p:nvSpPr>
        <p:spPr>
          <a:xfrm>
            <a:off x="8610600" y="6356350"/>
            <a:ext cx="2743200" cy="365125"/>
          </a:xfrm>
          <a:prstGeom prst="rect">
            <a:avLst/>
          </a:prstGeom>
        </p:spPr>
        <p:txBody>
          <a:bodyPr/>
          <a:lstStyle/>
          <a:p>
            <a:fld id="{DC08E258-4C73-4354-B579-801DB3C1655F}" type="slidenum">
              <a:rPr lang="en-BE" smtClean="0"/>
              <a:t>‹#›</a:t>
            </a:fld>
            <a:endParaRPr lang="en-BE"/>
          </a:p>
        </p:txBody>
      </p:sp>
    </p:spTree>
    <p:extLst>
      <p:ext uri="{BB962C8B-B14F-4D97-AF65-F5344CB8AC3E}">
        <p14:creationId xmlns:p14="http://schemas.microsoft.com/office/powerpoint/2010/main" val="255083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A1CE4C-55C9-4E4A-A0B3-713CB99ABB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dirty="0"/>
          </a:p>
        </p:txBody>
      </p:sp>
      <p:sp>
        <p:nvSpPr>
          <p:cNvPr id="3" name="Text Placeholder 2">
            <a:extLst>
              <a:ext uri="{FF2B5EF4-FFF2-40B4-BE49-F238E27FC236}">
                <a16:creationId xmlns:a16="http://schemas.microsoft.com/office/drawing/2014/main" id="{A6AEFCBA-2A64-4A26-BF91-CC32825D82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29BB773C-4C2D-4C08-A1B6-A35833D00A96}"/>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CE76E-AC13-444D-9079-1DFC9EA81B27}" type="datetimeFigureOut">
              <a:rPr lang="en-BE" smtClean="0"/>
              <a:pPr/>
              <a:t>03/09/2020</a:t>
            </a:fld>
            <a:endParaRPr lang="en-BE" dirty="0"/>
          </a:p>
        </p:txBody>
      </p:sp>
      <p:sp>
        <p:nvSpPr>
          <p:cNvPr id="5" name="Footer Placeholder 4">
            <a:extLst>
              <a:ext uri="{FF2B5EF4-FFF2-40B4-BE49-F238E27FC236}">
                <a16:creationId xmlns:a16="http://schemas.microsoft.com/office/drawing/2014/main" id="{AC818519-43DF-4C2E-9377-D874E3E6AD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pic>
        <p:nvPicPr>
          <p:cNvPr id="8" name="Picture 7">
            <a:extLst>
              <a:ext uri="{FF2B5EF4-FFF2-40B4-BE49-F238E27FC236}">
                <a16:creationId xmlns:a16="http://schemas.microsoft.com/office/drawing/2014/main" id="{A348E3FF-7577-4C2A-B127-3A5DA7FE9B9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092683"/>
            <a:ext cx="1800746" cy="765317"/>
          </a:xfrm>
          <a:prstGeom prst="rect">
            <a:avLst/>
          </a:prstGeom>
        </p:spPr>
      </p:pic>
    </p:spTree>
    <p:extLst>
      <p:ext uri="{BB962C8B-B14F-4D97-AF65-F5344CB8AC3E}">
        <p14:creationId xmlns:p14="http://schemas.microsoft.com/office/powerpoint/2010/main" val="3500612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6" r:id="rId4"/>
    <p:sldLayoutId id="2147483678" r:id="rId5"/>
    <p:sldLayoutId id="2147483651" r:id="rId6"/>
    <p:sldLayoutId id="2147483652" r:id="rId7"/>
    <p:sldLayoutId id="2147483677"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A1CE4C-55C9-4E4A-A0B3-713CB99ABB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BE" dirty="0"/>
          </a:p>
        </p:txBody>
      </p:sp>
      <p:sp>
        <p:nvSpPr>
          <p:cNvPr id="3" name="Text Placeholder 2">
            <a:extLst>
              <a:ext uri="{FF2B5EF4-FFF2-40B4-BE49-F238E27FC236}">
                <a16:creationId xmlns:a16="http://schemas.microsoft.com/office/drawing/2014/main" id="{A6AEFCBA-2A64-4A26-BF91-CC32825D82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29BB773C-4C2D-4C08-A1B6-A35833D00A96}"/>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CE76E-AC13-444D-9079-1DFC9EA81B27}" type="datetimeFigureOut">
              <a:rPr lang="en-BE" smtClean="0"/>
              <a:pPr/>
              <a:t>03/09/2020</a:t>
            </a:fld>
            <a:endParaRPr lang="en-BE" dirty="0"/>
          </a:p>
        </p:txBody>
      </p:sp>
      <p:sp>
        <p:nvSpPr>
          <p:cNvPr id="5" name="Footer Placeholder 4">
            <a:extLst>
              <a:ext uri="{FF2B5EF4-FFF2-40B4-BE49-F238E27FC236}">
                <a16:creationId xmlns:a16="http://schemas.microsoft.com/office/drawing/2014/main" id="{AC818519-43DF-4C2E-9377-D874E3E6AD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Tree>
    <p:extLst>
      <p:ext uri="{BB962C8B-B14F-4D97-AF65-F5344CB8AC3E}">
        <p14:creationId xmlns:p14="http://schemas.microsoft.com/office/powerpoint/2010/main" val="100329913"/>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A1CE4C-55C9-4E4A-A0B3-713CB99ABB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BE" dirty="0"/>
          </a:p>
        </p:txBody>
      </p:sp>
      <p:sp>
        <p:nvSpPr>
          <p:cNvPr id="3" name="Text Placeholder 2">
            <a:extLst>
              <a:ext uri="{FF2B5EF4-FFF2-40B4-BE49-F238E27FC236}">
                <a16:creationId xmlns:a16="http://schemas.microsoft.com/office/drawing/2014/main" id="{A6AEFCBA-2A64-4A26-BF91-CC32825D82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29BB773C-4C2D-4C08-A1B6-A35833D00A96}"/>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CE76E-AC13-444D-9079-1DFC9EA81B27}" type="datetimeFigureOut">
              <a:rPr lang="en-BE" smtClean="0"/>
              <a:pPr/>
              <a:t>03/09/2020</a:t>
            </a:fld>
            <a:endParaRPr lang="en-BE" dirty="0"/>
          </a:p>
        </p:txBody>
      </p:sp>
      <p:sp>
        <p:nvSpPr>
          <p:cNvPr id="5" name="Footer Placeholder 4">
            <a:extLst>
              <a:ext uri="{FF2B5EF4-FFF2-40B4-BE49-F238E27FC236}">
                <a16:creationId xmlns:a16="http://schemas.microsoft.com/office/drawing/2014/main" id="{AC818519-43DF-4C2E-9377-D874E3E6AD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Tree>
    <p:extLst>
      <p:ext uri="{BB962C8B-B14F-4D97-AF65-F5344CB8AC3E}">
        <p14:creationId xmlns:p14="http://schemas.microsoft.com/office/powerpoint/2010/main" val="367523606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urocarers.org/"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5480-B6FC-479E-91AF-59768BD516DA}"/>
              </a:ext>
            </a:extLst>
          </p:cNvPr>
          <p:cNvSpPr>
            <a:spLocks noGrp="1"/>
          </p:cNvSpPr>
          <p:nvPr>
            <p:ph type="ctrTitle"/>
          </p:nvPr>
        </p:nvSpPr>
        <p:spPr>
          <a:xfrm>
            <a:off x="627822" y="1122363"/>
            <a:ext cx="10936357" cy="2387600"/>
          </a:xfrm>
        </p:spPr>
        <p:txBody>
          <a:bodyPr>
            <a:normAutofit/>
          </a:bodyPr>
          <a:lstStyle/>
          <a:p>
            <a:r>
              <a:rPr lang="fr-BE" sz="4800"/>
              <a:t>Promouvoir les besoins et intérêts des aidants proches à travers l’UE</a:t>
            </a:r>
          </a:p>
        </p:txBody>
      </p:sp>
      <p:sp>
        <p:nvSpPr>
          <p:cNvPr id="3" name="Subtitle 2">
            <a:extLst>
              <a:ext uri="{FF2B5EF4-FFF2-40B4-BE49-F238E27FC236}">
                <a16:creationId xmlns:a16="http://schemas.microsoft.com/office/drawing/2014/main" id="{54735623-2C7F-4521-A01E-596D6FFE503E}"/>
              </a:ext>
            </a:extLst>
          </p:cNvPr>
          <p:cNvSpPr>
            <a:spLocks noGrp="1"/>
          </p:cNvSpPr>
          <p:nvPr>
            <p:ph type="subTitle" idx="1"/>
          </p:nvPr>
        </p:nvSpPr>
        <p:spPr/>
        <p:txBody>
          <a:bodyPr/>
          <a:lstStyle/>
          <a:p>
            <a:r>
              <a:rPr lang="fr-BE"/>
              <a:t>Vers une stratégie européenne inclusive</a:t>
            </a:r>
          </a:p>
        </p:txBody>
      </p:sp>
      <p:sp>
        <p:nvSpPr>
          <p:cNvPr id="4" name="Text Placeholder 3">
            <a:extLst>
              <a:ext uri="{FF2B5EF4-FFF2-40B4-BE49-F238E27FC236}">
                <a16:creationId xmlns:a16="http://schemas.microsoft.com/office/drawing/2014/main" id="{CA51EDC2-A83E-4EF2-8CD5-598135A23030}"/>
              </a:ext>
            </a:extLst>
          </p:cNvPr>
          <p:cNvSpPr>
            <a:spLocks noGrp="1"/>
          </p:cNvSpPr>
          <p:nvPr>
            <p:ph type="body" sz="quarter" idx="12"/>
          </p:nvPr>
        </p:nvSpPr>
        <p:spPr/>
        <p:txBody>
          <a:bodyPr>
            <a:normAutofit/>
          </a:bodyPr>
          <a:lstStyle/>
          <a:p>
            <a:r>
              <a:rPr lang="fr-FR" dirty="0"/>
              <a:t>Semaine des Aidants Proches - colloque ASBL Aidants Proches/Eurocarers </a:t>
            </a:r>
            <a:endParaRPr lang="en-BE" dirty="0"/>
          </a:p>
          <a:p>
            <a:r>
              <a:rPr lang="en-GB" dirty="0"/>
              <a:t>L</a:t>
            </a:r>
            <a:r>
              <a:rPr lang="en-BE" dirty="0"/>
              <a:t>o</a:t>
            </a:r>
            <a:r>
              <a:rPr lang="en-GB" dirty="0"/>
              <a:t>u</a:t>
            </a:r>
            <a:r>
              <a:rPr lang="en-BE" dirty="0"/>
              <a:t>v</a:t>
            </a:r>
            <a:r>
              <a:rPr lang="en-GB" dirty="0"/>
              <a:t>a</a:t>
            </a:r>
            <a:r>
              <a:rPr lang="en-BE" dirty="0" err="1"/>
              <a:t>i</a:t>
            </a:r>
            <a:r>
              <a:rPr lang="en-GB" dirty="0"/>
              <a:t>n</a:t>
            </a:r>
            <a:r>
              <a:rPr lang="en-BE" dirty="0"/>
              <a:t>-</a:t>
            </a:r>
            <a:r>
              <a:rPr lang="en-GB" dirty="0"/>
              <a:t>l</a:t>
            </a:r>
            <a:r>
              <a:rPr lang="en-BE" dirty="0"/>
              <a:t>a-</a:t>
            </a:r>
            <a:r>
              <a:rPr lang="en-GB" dirty="0"/>
              <a:t>N</a:t>
            </a:r>
            <a:r>
              <a:rPr lang="en-BE" dirty="0"/>
              <a:t>e</a:t>
            </a:r>
            <a:r>
              <a:rPr lang="en-GB" dirty="0"/>
              <a:t>u</a:t>
            </a:r>
            <a:r>
              <a:rPr lang="en-BE" dirty="0"/>
              <a:t>v</a:t>
            </a:r>
            <a:r>
              <a:rPr lang="en-GB" dirty="0"/>
              <a:t>e</a:t>
            </a:r>
            <a:r>
              <a:rPr lang="en-US" dirty="0"/>
              <a:t>, </a:t>
            </a:r>
            <a:r>
              <a:rPr lang="en-BE" dirty="0"/>
              <a:t>1</a:t>
            </a:r>
            <a:r>
              <a:rPr lang="en-BE" baseline="30000" dirty="0"/>
              <a:t>s</a:t>
            </a:r>
            <a:r>
              <a:rPr lang="en-GB" baseline="30000" dirty="0"/>
              <a:t>t</a:t>
            </a:r>
            <a:r>
              <a:rPr lang="en-US" dirty="0"/>
              <a:t> </a:t>
            </a:r>
            <a:r>
              <a:rPr lang="en-GB" dirty="0"/>
              <a:t>O</a:t>
            </a:r>
            <a:r>
              <a:rPr lang="en-BE" dirty="0"/>
              <a:t>c</a:t>
            </a:r>
            <a:r>
              <a:rPr lang="en-GB" dirty="0"/>
              <a:t>t</a:t>
            </a:r>
            <a:r>
              <a:rPr lang="en-BE" dirty="0"/>
              <a:t>o</a:t>
            </a:r>
            <a:r>
              <a:rPr lang="en-GB" dirty="0"/>
              <a:t>b</a:t>
            </a:r>
            <a:r>
              <a:rPr lang="en-BE" dirty="0"/>
              <a:t>e</a:t>
            </a:r>
            <a:r>
              <a:rPr lang="en-GB" dirty="0"/>
              <a:t>r</a:t>
            </a:r>
            <a:r>
              <a:rPr lang="en-BE" dirty="0"/>
              <a:t> </a:t>
            </a:r>
            <a:r>
              <a:rPr lang="en-US" dirty="0"/>
              <a:t>20</a:t>
            </a:r>
            <a:r>
              <a:rPr lang="en-BE" dirty="0"/>
              <a:t>20</a:t>
            </a:r>
            <a:endParaRPr lang="it-IT" dirty="0"/>
          </a:p>
        </p:txBody>
      </p:sp>
    </p:spTree>
    <p:extLst>
      <p:ext uri="{BB962C8B-B14F-4D97-AF65-F5344CB8AC3E}">
        <p14:creationId xmlns:p14="http://schemas.microsoft.com/office/powerpoint/2010/main" val="209946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002" y="1334021"/>
            <a:ext cx="5586609" cy="418995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250488" y="2307476"/>
            <a:ext cx="5941512" cy="923330"/>
          </a:xfrm>
          <a:prstGeom prst="rect">
            <a:avLst/>
          </a:prstGeom>
          <a:noFill/>
        </p:spPr>
        <p:txBody>
          <a:bodyPr wrap="square" rtlCol="0">
            <a:spAutoFit/>
          </a:bodyPr>
          <a:lstStyle/>
          <a:p>
            <a:r>
              <a:rPr lang="fr-BE" sz="2700" dirty="0">
                <a:solidFill>
                  <a:srgbClr val="0070C0"/>
                </a:solidFill>
                <a:latin typeface="Roboto" pitchFamily="2" charset="0"/>
                <a:ea typeface="Roboto" pitchFamily="2" charset="0"/>
              </a:rPr>
              <a:t>Emploi: conditions flexibles, congé aidant payé ou pas</a:t>
            </a:r>
          </a:p>
        </p:txBody>
      </p:sp>
      <p:sp>
        <p:nvSpPr>
          <p:cNvPr id="11" name="TextBox 10"/>
          <p:cNvSpPr txBox="1"/>
          <p:nvPr/>
        </p:nvSpPr>
        <p:spPr>
          <a:xfrm>
            <a:off x="6250488" y="3346877"/>
            <a:ext cx="5941512" cy="923330"/>
          </a:xfrm>
          <a:prstGeom prst="rect">
            <a:avLst/>
          </a:prstGeom>
          <a:noFill/>
        </p:spPr>
        <p:txBody>
          <a:bodyPr wrap="square" rtlCol="0">
            <a:spAutoFit/>
          </a:bodyPr>
          <a:lstStyle/>
          <a:p>
            <a:r>
              <a:rPr lang="fr-BE" sz="2700" dirty="0">
                <a:solidFill>
                  <a:srgbClr val="0070C0"/>
                </a:solidFill>
                <a:latin typeface="Roboto" pitchFamily="2" charset="0"/>
                <a:ea typeface="Roboto" pitchFamily="2" charset="0"/>
              </a:rPr>
              <a:t>Crédits pension reflétant la période de soins</a:t>
            </a:r>
          </a:p>
        </p:txBody>
      </p:sp>
      <p:sp>
        <p:nvSpPr>
          <p:cNvPr id="12" name="TextBox 11"/>
          <p:cNvSpPr txBox="1"/>
          <p:nvPr/>
        </p:nvSpPr>
        <p:spPr>
          <a:xfrm>
            <a:off x="6250488" y="5010182"/>
            <a:ext cx="5941512" cy="507831"/>
          </a:xfrm>
          <a:prstGeom prst="rect">
            <a:avLst/>
          </a:prstGeom>
          <a:noFill/>
        </p:spPr>
        <p:txBody>
          <a:bodyPr wrap="square" rtlCol="0">
            <a:spAutoFit/>
          </a:bodyPr>
          <a:lstStyle/>
          <a:p>
            <a:r>
              <a:rPr lang="fr-BE" sz="2700" dirty="0">
                <a:solidFill>
                  <a:srgbClr val="0070C0"/>
                </a:solidFill>
                <a:latin typeface="Roboto" pitchFamily="2" charset="0"/>
                <a:ea typeface="Roboto" pitchFamily="2" charset="0"/>
              </a:rPr>
              <a:t>Formation</a:t>
            </a:r>
          </a:p>
        </p:txBody>
      </p:sp>
      <p:sp>
        <p:nvSpPr>
          <p:cNvPr id="13" name="TextBox 12"/>
          <p:cNvSpPr txBox="1"/>
          <p:nvPr/>
        </p:nvSpPr>
        <p:spPr>
          <a:xfrm>
            <a:off x="6250488" y="4386278"/>
            <a:ext cx="5941512" cy="507831"/>
          </a:xfrm>
          <a:prstGeom prst="rect">
            <a:avLst/>
          </a:prstGeom>
          <a:noFill/>
        </p:spPr>
        <p:txBody>
          <a:bodyPr wrap="square" rtlCol="0">
            <a:spAutoFit/>
          </a:bodyPr>
          <a:lstStyle/>
          <a:p>
            <a:r>
              <a:rPr lang="fr-BE" sz="2700" dirty="0">
                <a:solidFill>
                  <a:srgbClr val="0070C0"/>
                </a:solidFill>
                <a:latin typeface="Roboto" pitchFamily="2" charset="0"/>
                <a:ea typeface="Roboto" pitchFamily="2" charset="0"/>
              </a:rPr>
              <a:t>Congé régulier</a:t>
            </a:r>
          </a:p>
        </p:txBody>
      </p:sp>
      <p:sp>
        <p:nvSpPr>
          <p:cNvPr id="14" name="TextBox 13"/>
          <p:cNvSpPr txBox="1"/>
          <p:nvPr/>
        </p:nvSpPr>
        <p:spPr>
          <a:xfrm>
            <a:off x="6250488" y="1268075"/>
            <a:ext cx="5941512" cy="923330"/>
          </a:xfrm>
          <a:prstGeom prst="rect">
            <a:avLst/>
          </a:prstGeom>
          <a:noFill/>
        </p:spPr>
        <p:txBody>
          <a:bodyPr wrap="square" rtlCol="0">
            <a:spAutoFit/>
          </a:bodyPr>
          <a:lstStyle/>
          <a:p>
            <a:r>
              <a:rPr lang="fr-BE" sz="2700" dirty="0">
                <a:solidFill>
                  <a:srgbClr val="0070C0"/>
                </a:solidFill>
                <a:latin typeface="Roboto" pitchFamily="2" charset="0"/>
                <a:ea typeface="Roboto" pitchFamily="2" charset="0"/>
              </a:rPr>
              <a:t>Soutien financier: un revenu base sur un salaire minimum</a:t>
            </a:r>
          </a:p>
        </p:txBody>
      </p:sp>
      <p:sp>
        <p:nvSpPr>
          <p:cNvPr id="10" name="Title 1"/>
          <p:cNvSpPr txBox="1">
            <a:spLocks/>
          </p:cNvSpPr>
          <p:nvPr/>
        </p:nvSpPr>
        <p:spPr>
          <a:xfrm>
            <a:off x="709613" y="62628"/>
            <a:ext cx="10772775" cy="799200"/>
          </a:xfrm>
          <a:prstGeom prst="rect">
            <a:avLst/>
          </a:prstGeom>
        </p:spPr>
        <p:txBody>
          <a:bodyPr anchor="t">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BE" sz="5200" dirty="0">
                <a:solidFill>
                  <a:srgbClr val="1D3C68"/>
                </a:solidFill>
              </a:rPr>
              <a:t>Q</a:t>
            </a:r>
            <a:r>
              <a:rPr lang="en-GB" sz="5200" dirty="0">
                <a:solidFill>
                  <a:srgbClr val="1D3C68"/>
                </a:solidFill>
              </a:rPr>
              <a:t>u</a:t>
            </a:r>
            <a:r>
              <a:rPr lang="en-BE" sz="5200" dirty="0">
                <a:solidFill>
                  <a:srgbClr val="1D3C68"/>
                </a:solidFill>
              </a:rPr>
              <a:t>e </a:t>
            </a:r>
            <a:r>
              <a:rPr lang="en-GB" sz="5200" dirty="0">
                <a:solidFill>
                  <a:srgbClr val="1D3C68"/>
                </a:solidFill>
              </a:rPr>
              <a:t>v</a:t>
            </a:r>
            <a:r>
              <a:rPr lang="en-BE" sz="5200" dirty="0">
                <a:solidFill>
                  <a:srgbClr val="1D3C68"/>
                </a:solidFill>
              </a:rPr>
              <a:t>e</a:t>
            </a:r>
            <a:r>
              <a:rPr lang="en-GB" sz="5200" dirty="0">
                <a:solidFill>
                  <a:srgbClr val="1D3C68"/>
                </a:solidFill>
              </a:rPr>
              <a:t>u</a:t>
            </a:r>
            <a:r>
              <a:rPr lang="en-BE" sz="5200" dirty="0">
                <a:solidFill>
                  <a:srgbClr val="1D3C68"/>
                </a:solidFill>
              </a:rPr>
              <a:t>l</a:t>
            </a:r>
            <a:r>
              <a:rPr lang="en-GB" sz="5200" dirty="0">
                <a:solidFill>
                  <a:srgbClr val="1D3C68"/>
                </a:solidFill>
              </a:rPr>
              <a:t>e</a:t>
            </a:r>
            <a:r>
              <a:rPr lang="en-BE" sz="5200" dirty="0">
                <a:solidFill>
                  <a:srgbClr val="1D3C68"/>
                </a:solidFill>
              </a:rPr>
              <a:t>n</a:t>
            </a:r>
            <a:r>
              <a:rPr lang="en-GB" sz="5200" dirty="0">
                <a:solidFill>
                  <a:srgbClr val="1D3C68"/>
                </a:solidFill>
              </a:rPr>
              <a:t>t</a:t>
            </a:r>
            <a:r>
              <a:rPr lang="en-BE" sz="5200" dirty="0">
                <a:solidFill>
                  <a:srgbClr val="1D3C68"/>
                </a:solidFill>
              </a:rPr>
              <a:t> </a:t>
            </a:r>
            <a:r>
              <a:rPr lang="en-GB" sz="5200" dirty="0">
                <a:solidFill>
                  <a:srgbClr val="1D3C68"/>
                </a:solidFill>
              </a:rPr>
              <a:t>l</a:t>
            </a:r>
            <a:r>
              <a:rPr lang="en-BE" sz="5200" dirty="0">
                <a:solidFill>
                  <a:srgbClr val="1D3C68"/>
                </a:solidFill>
              </a:rPr>
              <a:t>e</a:t>
            </a:r>
            <a:r>
              <a:rPr lang="en-GB" sz="5200" dirty="0">
                <a:solidFill>
                  <a:srgbClr val="1D3C68"/>
                </a:solidFill>
              </a:rPr>
              <a:t>s</a:t>
            </a:r>
            <a:r>
              <a:rPr lang="en-BE" sz="5200" dirty="0">
                <a:solidFill>
                  <a:srgbClr val="1D3C68"/>
                </a:solidFill>
              </a:rPr>
              <a:t> </a:t>
            </a:r>
            <a:r>
              <a:rPr lang="en-GB" sz="5200" dirty="0">
                <a:solidFill>
                  <a:srgbClr val="1D3C68"/>
                </a:solidFill>
              </a:rPr>
              <a:t>a</a:t>
            </a:r>
            <a:r>
              <a:rPr lang="en-BE" sz="5200" dirty="0" err="1">
                <a:solidFill>
                  <a:srgbClr val="1D3C68"/>
                </a:solidFill>
              </a:rPr>
              <a:t>i</a:t>
            </a:r>
            <a:r>
              <a:rPr lang="en-GB" sz="5200" dirty="0">
                <a:solidFill>
                  <a:srgbClr val="1D3C68"/>
                </a:solidFill>
              </a:rPr>
              <a:t>d</a:t>
            </a:r>
            <a:r>
              <a:rPr lang="en-BE" sz="5200" dirty="0">
                <a:solidFill>
                  <a:srgbClr val="1D3C68"/>
                </a:solidFill>
              </a:rPr>
              <a:t>a</a:t>
            </a:r>
            <a:r>
              <a:rPr lang="en-GB" sz="5200" dirty="0">
                <a:solidFill>
                  <a:srgbClr val="1D3C68"/>
                </a:solidFill>
              </a:rPr>
              <a:t>n</a:t>
            </a:r>
            <a:r>
              <a:rPr lang="en-BE" sz="5200" dirty="0">
                <a:solidFill>
                  <a:srgbClr val="1D3C68"/>
                </a:solidFill>
              </a:rPr>
              <a:t>t</a:t>
            </a:r>
            <a:r>
              <a:rPr lang="en-GB" sz="5200" dirty="0">
                <a:solidFill>
                  <a:srgbClr val="1D3C68"/>
                </a:solidFill>
              </a:rPr>
              <a:t>s</a:t>
            </a:r>
            <a:r>
              <a:rPr lang="en-US" sz="5200" dirty="0">
                <a:solidFill>
                  <a:srgbClr val="1D3C68"/>
                </a:solidFill>
              </a:rPr>
              <a:t>?</a:t>
            </a:r>
          </a:p>
        </p:txBody>
      </p:sp>
      <p:cxnSp>
        <p:nvCxnSpPr>
          <p:cNvPr id="15" name="Straight Connector 14"/>
          <p:cNvCxnSpPr/>
          <p:nvPr/>
        </p:nvCxnSpPr>
        <p:spPr>
          <a:xfrm>
            <a:off x="709613" y="776830"/>
            <a:ext cx="10772775" cy="0"/>
          </a:xfrm>
          <a:prstGeom prst="line">
            <a:avLst/>
          </a:prstGeom>
          <a:ln w="15875">
            <a:solidFill>
              <a:srgbClr val="E27522"/>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373BC4ED-A762-4116-A20C-4429D4313E1F}"/>
              </a:ext>
            </a:extLst>
          </p:cNvPr>
          <p:cNvSpPr>
            <a:spLocks noGrp="1"/>
          </p:cNvSpPr>
          <p:nvPr>
            <p:ph idx="1"/>
          </p:nvPr>
        </p:nvSpPr>
        <p:spPr>
          <a:xfrm>
            <a:off x="2021579" y="5646823"/>
            <a:ext cx="9706596" cy="1087959"/>
          </a:xfrm>
        </p:spPr>
        <p:txBody>
          <a:bodyPr anchor="ctr">
            <a:normAutofit/>
          </a:bodyPr>
          <a:lstStyle/>
          <a:p>
            <a:pPr marL="0" indent="0" algn="just">
              <a:lnSpc>
                <a:spcPct val="114000"/>
              </a:lnSpc>
              <a:spcBef>
                <a:spcPts val="0"/>
              </a:spcBef>
              <a:buFontTx/>
              <a:buNone/>
            </a:pPr>
            <a:r>
              <a:rPr lang="fr-BE" altLang="en-US" sz="2400" i="1" dirty="0">
                <a:solidFill>
                  <a:srgbClr val="F15A55"/>
                </a:solidFill>
                <a:latin typeface="Roboto Cn" pitchFamily="2" charset="0"/>
                <a:ea typeface="Roboto Cn" pitchFamily="2" charset="0"/>
              </a:rPr>
              <a:t>L’aidance n’est pas la source de mon stress et de mon épuisement, c’est la bataille constante pour l’accès aux services!</a:t>
            </a:r>
            <a:endParaRPr lang="fr-BE" altLang="fr-FR" sz="2400" i="1" dirty="0">
              <a:solidFill>
                <a:srgbClr val="F15A55"/>
              </a:solidFill>
              <a:latin typeface="Roboto Cn" pitchFamily="2" charset="0"/>
              <a:ea typeface="Roboto Cn" pitchFamily="2" charset="0"/>
            </a:endParaRPr>
          </a:p>
        </p:txBody>
      </p:sp>
    </p:spTree>
    <p:extLst>
      <p:ext uri="{BB962C8B-B14F-4D97-AF65-F5344CB8AC3E}">
        <p14:creationId xmlns:p14="http://schemas.microsoft.com/office/powerpoint/2010/main" val="343515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39F571-997D-43FE-BD06-919F765A3035}"/>
              </a:ext>
            </a:extLst>
          </p:cNvPr>
          <p:cNvPicPr>
            <a:picLocks noChangeAspect="1"/>
          </p:cNvPicPr>
          <p:nvPr/>
        </p:nvPicPr>
        <p:blipFill>
          <a:blip r:embed="rId3"/>
          <a:stretch>
            <a:fillRect/>
          </a:stretch>
        </p:blipFill>
        <p:spPr>
          <a:xfrm>
            <a:off x="5055916" y="4573506"/>
            <a:ext cx="2080167" cy="1957804"/>
          </a:xfrm>
          <a:prstGeom prst="rect">
            <a:avLst/>
          </a:prstGeom>
        </p:spPr>
      </p:pic>
      <p:sp>
        <p:nvSpPr>
          <p:cNvPr id="11" name="Rectangle 39">
            <a:extLst>
              <a:ext uri="{FF2B5EF4-FFF2-40B4-BE49-F238E27FC236}">
                <a16:creationId xmlns:a16="http://schemas.microsoft.com/office/drawing/2014/main" id="{3661517E-6F6F-47F3-A934-A9D674519E2D}"/>
              </a:ext>
            </a:extLst>
          </p:cNvPr>
          <p:cNvSpPr>
            <a:spLocks noGrp="1" noChangeArrowheads="1"/>
          </p:cNvSpPr>
          <p:nvPr>
            <p:ph type="title"/>
          </p:nvPr>
        </p:nvSpPr>
        <p:spPr>
          <a:xfrm>
            <a:off x="885988" y="86516"/>
            <a:ext cx="10391612" cy="757130"/>
          </a:xfrm>
        </p:spPr>
        <p:txBody>
          <a:bodyPr wrap="square">
            <a:spAutoFit/>
          </a:bodyPr>
          <a:lstStyle/>
          <a:p>
            <a:pPr algn="ctr"/>
            <a:r>
              <a:rPr lang="fr-BE" altLang="en-US" sz="4800" dirty="0">
                <a:solidFill>
                  <a:srgbClr val="1D3C68"/>
                </a:solidFill>
                <a:cs typeface="Calibri" pitchFamily="34" charset="0"/>
              </a:rPr>
              <a:t>Socle européen des droits sociaux</a:t>
            </a:r>
          </a:p>
        </p:txBody>
      </p:sp>
      <p:cxnSp>
        <p:nvCxnSpPr>
          <p:cNvPr id="13" name="Straight Connector 12">
            <a:extLst>
              <a:ext uri="{FF2B5EF4-FFF2-40B4-BE49-F238E27FC236}">
                <a16:creationId xmlns:a16="http://schemas.microsoft.com/office/drawing/2014/main" id="{EC9B367B-C1F1-42C2-BD31-9C3FBB3AE9A8}"/>
              </a:ext>
            </a:extLst>
          </p:cNvPr>
          <p:cNvCxnSpPr/>
          <p:nvPr/>
        </p:nvCxnSpPr>
        <p:spPr>
          <a:xfrm>
            <a:off x="709613" y="746901"/>
            <a:ext cx="10772775"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5A797BC-2B53-4B27-9DCD-93D2972A552C}"/>
              </a:ext>
            </a:extLst>
          </p:cNvPr>
          <p:cNvSpPr txBox="1"/>
          <p:nvPr/>
        </p:nvSpPr>
        <p:spPr>
          <a:xfrm>
            <a:off x="753467" y="1069994"/>
            <a:ext cx="5210013" cy="2092881"/>
          </a:xfrm>
          <a:prstGeom prst="rect">
            <a:avLst/>
          </a:prstGeom>
          <a:noFill/>
        </p:spPr>
        <p:txBody>
          <a:bodyPr wrap="square" rtlCol="0">
            <a:spAutoFit/>
          </a:bodyPr>
          <a:lstStyle/>
          <a:p>
            <a:r>
              <a:rPr lang="fr-BE" sz="2000" b="1" dirty="0">
                <a:solidFill>
                  <a:srgbClr val="0070C0"/>
                </a:solidFill>
              </a:rPr>
              <a:t>Chapitre 1: Egalité des chances et accès au marché de l’emploi</a:t>
            </a:r>
          </a:p>
          <a:p>
            <a:pPr marL="534988" indent="-357188">
              <a:buFontTx/>
              <a:buAutoNum type="arabicPeriod"/>
            </a:pPr>
            <a:r>
              <a:rPr lang="fr-BE" dirty="0"/>
              <a:t>Education, formation et apprentissage tout au long de la vie</a:t>
            </a:r>
          </a:p>
          <a:p>
            <a:pPr marL="534988" indent="-357188">
              <a:buFontTx/>
              <a:buAutoNum type="arabicPeriod"/>
            </a:pPr>
            <a:r>
              <a:rPr lang="fr-BE" dirty="0"/>
              <a:t>Egalité entre les femmes et les hommes</a:t>
            </a:r>
          </a:p>
          <a:p>
            <a:pPr marL="534988" indent="-357188">
              <a:buAutoNum type="arabicPeriod"/>
            </a:pPr>
            <a:r>
              <a:rPr lang="fr-BE" dirty="0"/>
              <a:t>Egalité des chances </a:t>
            </a:r>
          </a:p>
          <a:p>
            <a:pPr marL="534988" indent="-357188">
              <a:buAutoNum type="arabicPeriod"/>
            </a:pPr>
            <a:r>
              <a:rPr lang="fr-BE" dirty="0"/>
              <a:t>Soutien actif à l’emploi</a:t>
            </a:r>
            <a:endParaRPr lang="fr-BE" dirty="0">
              <a:solidFill>
                <a:srgbClr val="FF0000"/>
              </a:solidFill>
            </a:endParaRPr>
          </a:p>
        </p:txBody>
      </p:sp>
      <p:sp>
        <p:nvSpPr>
          <p:cNvPr id="9" name="TextBox 8">
            <a:extLst>
              <a:ext uri="{FF2B5EF4-FFF2-40B4-BE49-F238E27FC236}">
                <a16:creationId xmlns:a16="http://schemas.microsoft.com/office/drawing/2014/main" id="{669C8B79-93E0-4C50-A85E-B9E46A758534}"/>
              </a:ext>
            </a:extLst>
          </p:cNvPr>
          <p:cNvSpPr txBox="1"/>
          <p:nvPr/>
        </p:nvSpPr>
        <p:spPr>
          <a:xfrm>
            <a:off x="753468" y="3262990"/>
            <a:ext cx="5112942" cy="2893100"/>
          </a:xfrm>
          <a:prstGeom prst="rect">
            <a:avLst/>
          </a:prstGeom>
          <a:noFill/>
        </p:spPr>
        <p:txBody>
          <a:bodyPr wrap="square" rtlCol="0">
            <a:spAutoFit/>
          </a:bodyPr>
          <a:lstStyle/>
          <a:p>
            <a:r>
              <a:rPr lang="fr-BE" sz="2000" b="1" dirty="0">
                <a:solidFill>
                  <a:srgbClr val="0070C0"/>
                </a:solidFill>
              </a:rPr>
              <a:t>Chapitre 2: Conditions de travail équitables</a:t>
            </a:r>
          </a:p>
          <a:p>
            <a:pPr marL="534988" indent="-342900">
              <a:buFont typeface="+mj-lt"/>
              <a:buAutoNum type="arabicPeriod" startAt="5"/>
            </a:pPr>
            <a:r>
              <a:rPr lang="fr-BE" dirty="0"/>
              <a:t>Emploi sûr et adaptable </a:t>
            </a:r>
          </a:p>
          <a:p>
            <a:pPr marL="534988" indent="-342900">
              <a:buFont typeface="+mj-lt"/>
              <a:buAutoNum type="arabicPeriod" startAt="5"/>
            </a:pPr>
            <a:r>
              <a:rPr lang="fr-BE" dirty="0"/>
              <a:t>Salaires</a:t>
            </a:r>
          </a:p>
          <a:p>
            <a:pPr marL="534988" indent="-342900">
              <a:buFont typeface="+mj-lt"/>
              <a:buAutoNum type="arabicPeriod" startAt="5"/>
            </a:pPr>
            <a:r>
              <a:rPr lang="fr-BE" dirty="0"/>
              <a:t>Info sur les conditions d’emploi et protection en cas de licenciement </a:t>
            </a:r>
          </a:p>
          <a:p>
            <a:pPr marL="534988" indent="-342900">
              <a:buFont typeface="+mj-lt"/>
              <a:buAutoNum type="arabicPeriod" startAt="5"/>
            </a:pPr>
            <a:r>
              <a:rPr lang="fr-BE" dirty="0"/>
              <a:t>Dialogue social et participation des travailleurs </a:t>
            </a:r>
          </a:p>
          <a:p>
            <a:pPr marL="534988" indent="-342900">
              <a:buFont typeface="+mj-lt"/>
              <a:buAutoNum type="arabicPeriod" startAt="5"/>
            </a:pPr>
            <a:r>
              <a:rPr lang="fr-BE" dirty="0"/>
              <a:t>Equilibre vie professionnelle et vie privée </a:t>
            </a:r>
          </a:p>
          <a:p>
            <a:pPr marL="534988" indent="-342900">
              <a:buFont typeface="+mj-lt"/>
              <a:buAutoNum type="arabicPeriod" startAt="5"/>
            </a:pPr>
            <a:r>
              <a:rPr lang="fr-BE" dirty="0"/>
              <a:t>Environnement de travail sain, sûr et adapté et protection des données</a:t>
            </a:r>
          </a:p>
        </p:txBody>
      </p:sp>
      <p:sp>
        <p:nvSpPr>
          <p:cNvPr id="12" name="TextBox 11">
            <a:extLst>
              <a:ext uri="{FF2B5EF4-FFF2-40B4-BE49-F238E27FC236}">
                <a16:creationId xmlns:a16="http://schemas.microsoft.com/office/drawing/2014/main" id="{CAA108D6-10A5-4A82-8FBD-8B7E0B35EB2E}"/>
              </a:ext>
            </a:extLst>
          </p:cNvPr>
          <p:cNvSpPr txBox="1"/>
          <p:nvPr/>
        </p:nvSpPr>
        <p:spPr>
          <a:xfrm>
            <a:off x="6460272" y="1069994"/>
            <a:ext cx="5210013" cy="3447098"/>
          </a:xfrm>
          <a:prstGeom prst="rect">
            <a:avLst/>
          </a:prstGeom>
          <a:noFill/>
        </p:spPr>
        <p:txBody>
          <a:bodyPr wrap="square" rtlCol="0">
            <a:spAutoFit/>
          </a:bodyPr>
          <a:lstStyle/>
          <a:p>
            <a:r>
              <a:rPr lang="fr-BE" sz="2000" b="1" dirty="0">
                <a:solidFill>
                  <a:srgbClr val="0070C0"/>
                </a:solidFill>
              </a:rPr>
              <a:t>Chapitre 3 : Protection et insertion sociales</a:t>
            </a:r>
          </a:p>
          <a:p>
            <a:pPr marL="534988" indent="-342900">
              <a:buFont typeface="+mj-lt"/>
              <a:buAutoNum type="arabicPeriod" startAt="11"/>
            </a:pPr>
            <a:r>
              <a:rPr lang="fr-BE" dirty="0"/>
              <a:t>Services de garde d’enfants et d’aide aux enfants </a:t>
            </a:r>
          </a:p>
          <a:p>
            <a:pPr marL="534988" indent="-342900">
              <a:buFont typeface="+mj-lt"/>
              <a:buAutoNum type="arabicPeriod" startAt="11"/>
            </a:pPr>
            <a:r>
              <a:rPr lang="fr-BE" dirty="0"/>
              <a:t>Protection sociale</a:t>
            </a:r>
          </a:p>
          <a:p>
            <a:pPr marL="534988" indent="-342900">
              <a:buFont typeface="+mj-lt"/>
              <a:buAutoNum type="arabicPeriod" startAt="11"/>
            </a:pPr>
            <a:r>
              <a:rPr lang="fr-BE" dirty="0"/>
              <a:t>Prestations de chômage </a:t>
            </a:r>
          </a:p>
          <a:p>
            <a:pPr marL="534988" indent="-342900">
              <a:buFont typeface="+mj-lt"/>
              <a:buAutoNum type="arabicPeriod" startAt="11"/>
            </a:pPr>
            <a:r>
              <a:rPr lang="fr-BE" dirty="0"/>
              <a:t>Revenu minimum </a:t>
            </a:r>
          </a:p>
          <a:p>
            <a:pPr marL="534988" indent="-342900">
              <a:buFont typeface="+mj-lt"/>
              <a:buAutoNum type="arabicPeriod" startAt="11"/>
            </a:pPr>
            <a:r>
              <a:rPr lang="fr-BE" dirty="0"/>
              <a:t>Revenus et pensions de vieillesse </a:t>
            </a:r>
          </a:p>
          <a:p>
            <a:pPr marL="534988" indent="-342900">
              <a:buFont typeface="+mj-lt"/>
              <a:buAutoNum type="arabicPeriod" startAt="11"/>
            </a:pPr>
            <a:r>
              <a:rPr lang="fr-BE" dirty="0"/>
              <a:t>Soins de santé </a:t>
            </a:r>
          </a:p>
          <a:p>
            <a:pPr marL="534988" indent="-342900">
              <a:buFont typeface="+mj-lt"/>
              <a:buAutoNum type="arabicPeriod" startAt="11"/>
            </a:pPr>
            <a:r>
              <a:rPr lang="fr-BE" dirty="0"/>
              <a:t>Inclusion des personnes handicapées</a:t>
            </a:r>
          </a:p>
          <a:p>
            <a:pPr marL="534988" indent="-342900">
              <a:buFont typeface="+mj-lt"/>
              <a:buAutoNum type="arabicPeriod" startAt="11"/>
            </a:pPr>
            <a:r>
              <a:rPr lang="fr-BE" dirty="0"/>
              <a:t>Soins de longue durée </a:t>
            </a:r>
          </a:p>
          <a:p>
            <a:pPr marL="534988" indent="-342900">
              <a:buFont typeface="+mj-lt"/>
              <a:buAutoNum type="arabicPeriod" startAt="11"/>
            </a:pPr>
            <a:r>
              <a:rPr lang="fr-BE" dirty="0"/>
              <a:t>Logement et aide aux sans-abri </a:t>
            </a:r>
          </a:p>
          <a:p>
            <a:pPr marL="534988" indent="-342900">
              <a:buFont typeface="+mj-lt"/>
              <a:buAutoNum type="arabicPeriod" startAt="11"/>
            </a:pPr>
            <a:r>
              <a:rPr lang="fr-BE" dirty="0"/>
              <a:t>Accès aux services essentiels</a:t>
            </a:r>
          </a:p>
        </p:txBody>
      </p:sp>
    </p:spTree>
    <p:extLst>
      <p:ext uri="{BB962C8B-B14F-4D97-AF65-F5344CB8AC3E}">
        <p14:creationId xmlns:p14="http://schemas.microsoft.com/office/powerpoint/2010/main" val="108728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39F571-997D-43FE-BD06-919F765A3035}"/>
              </a:ext>
            </a:extLst>
          </p:cNvPr>
          <p:cNvPicPr>
            <a:picLocks noChangeAspect="1"/>
          </p:cNvPicPr>
          <p:nvPr/>
        </p:nvPicPr>
        <p:blipFill>
          <a:blip r:embed="rId3"/>
          <a:stretch>
            <a:fillRect/>
          </a:stretch>
        </p:blipFill>
        <p:spPr>
          <a:xfrm>
            <a:off x="5055916" y="4573506"/>
            <a:ext cx="2080167" cy="1957804"/>
          </a:xfrm>
          <a:prstGeom prst="rect">
            <a:avLst/>
          </a:prstGeom>
        </p:spPr>
      </p:pic>
      <p:sp>
        <p:nvSpPr>
          <p:cNvPr id="11" name="Rectangle 39">
            <a:extLst>
              <a:ext uri="{FF2B5EF4-FFF2-40B4-BE49-F238E27FC236}">
                <a16:creationId xmlns:a16="http://schemas.microsoft.com/office/drawing/2014/main" id="{3661517E-6F6F-47F3-A934-A9D674519E2D}"/>
              </a:ext>
            </a:extLst>
          </p:cNvPr>
          <p:cNvSpPr>
            <a:spLocks noGrp="1" noChangeArrowheads="1"/>
          </p:cNvSpPr>
          <p:nvPr>
            <p:ph type="title"/>
          </p:nvPr>
        </p:nvSpPr>
        <p:spPr>
          <a:xfrm>
            <a:off x="885988" y="86516"/>
            <a:ext cx="10391612" cy="757130"/>
          </a:xfrm>
        </p:spPr>
        <p:txBody>
          <a:bodyPr wrap="square">
            <a:spAutoFit/>
          </a:bodyPr>
          <a:lstStyle/>
          <a:p>
            <a:pPr algn="ctr"/>
            <a:r>
              <a:rPr lang="fr-BE" altLang="en-US" sz="4800" dirty="0">
                <a:solidFill>
                  <a:srgbClr val="1D3C68"/>
                </a:solidFill>
                <a:cs typeface="Calibri" pitchFamily="34" charset="0"/>
              </a:rPr>
              <a:t>Socle européen des droits sociaux</a:t>
            </a:r>
            <a:endParaRPr lang="en-US" altLang="en-US" sz="4800" dirty="0">
              <a:solidFill>
                <a:srgbClr val="1D3C68"/>
              </a:solidFill>
              <a:cs typeface="Calibri" pitchFamily="34" charset="0"/>
            </a:endParaRPr>
          </a:p>
        </p:txBody>
      </p:sp>
      <p:cxnSp>
        <p:nvCxnSpPr>
          <p:cNvPr id="13" name="Straight Connector 12">
            <a:extLst>
              <a:ext uri="{FF2B5EF4-FFF2-40B4-BE49-F238E27FC236}">
                <a16:creationId xmlns:a16="http://schemas.microsoft.com/office/drawing/2014/main" id="{EC9B367B-C1F1-42C2-BD31-9C3FBB3AE9A8}"/>
              </a:ext>
            </a:extLst>
          </p:cNvPr>
          <p:cNvCxnSpPr/>
          <p:nvPr/>
        </p:nvCxnSpPr>
        <p:spPr>
          <a:xfrm>
            <a:off x="709613" y="746901"/>
            <a:ext cx="10772775"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5A797BC-2B53-4B27-9DCD-93D2972A552C}"/>
              </a:ext>
            </a:extLst>
          </p:cNvPr>
          <p:cNvSpPr txBox="1"/>
          <p:nvPr/>
        </p:nvSpPr>
        <p:spPr>
          <a:xfrm>
            <a:off x="753467" y="1069994"/>
            <a:ext cx="5210013" cy="2092881"/>
          </a:xfrm>
          <a:prstGeom prst="rect">
            <a:avLst/>
          </a:prstGeom>
          <a:noFill/>
        </p:spPr>
        <p:txBody>
          <a:bodyPr wrap="square" rtlCol="0">
            <a:spAutoFit/>
          </a:bodyPr>
          <a:lstStyle/>
          <a:p>
            <a:r>
              <a:rPr lang="fr-BE" sz="2000" b="1" dirty="0">
                <a:solidFill>
                  <a:srgbClr val="0070C0"/>
                </a:solidFill>
              </a:rPr>
              <a:t>Chapitre 1: Egalité des chances et accès au marché de l’emploi</a:t>
            </a:r>
          </a:p>
          <a:p>
            <a:pPr marL="534988" indent="-357188">
              <a:buFontTx/>
              <a:buAutoNum type="arabicPeriod"/>
            </a:pPr>
            <a:r>
              <a:rPr lang="fr-FR" b="1" u="sng" dirty="0">
                <a:solidFill>
                  <a:srgbClr val="00B050"/>
                </a:solidFill>
                <a:uFill>
                  <a:solidFill>
                    <a:srgbClr val="FF0000"/>
                  </a:solidFill>
                </a:uFill>
              </a:rPr>
              <a:t>Education, formation et apprentissage tout au long de la vie</a:t>
            </a:r>
          </a:p>
          <a:p>
            <a:pPr marL="534988" indent="-357188">
              <a:buFontTx/>
              <a:buAutoNum type="arabicPeriod"/>
            </a:pPr>
            <a:r>
              <a:rPr lang="fr-FR" b="1" u="sng" dirty="0">
                <a:solidFill>
                  <a:srgbClr val="00B050"/>
                </a:solidFill>
                <a:uFill>
                  <a:solidFill>
                    <a:srgbClr val="FF0000"/>
                  </a:solidFill>
                </a:uFill>
              </a:rPr>
              <a:t>Egalité entre les femmes et les hommes</a:t>
            </a:r>
          </a:p>
          <a:p>
            <a:pPr marL="534988" indent="-357188">
              <a:buFontTx/>
              <a:buAutoNum type="arabicPeriod"/>
            </a:pPr>
            <a:r>
              <a:rPr lang="fr-FR" b="1" u="sng" dirty="0">
                <a:solidFill>
                  <a:srgbClr val="00B050"/>
                </a:solidFill>
                <a:uFill>
                  <a:solidFill>
                    <a:srgbClr val="FF0000"/>
                  </a:solidFill>
                </a:uFill>
              </a:rPr>
              <a:t>Egalité des chances </a:t>
            </a:r>
          </a:p>
          <a:p>
            <a:pPr marL="534988" indent="-357188">
              <a:buFontTx/>
              <a:buAutoNum type="arabicPeriod"/>
            </a:pPr>
            <a:r>
              <a:rPr lang="fr-FR" b="1" u="sng" dirty="0">
                <a:solidFill>
                  <a:srgbClr val="00B050"/>
                </a:solidFill>
                <a:uFill>
                  <a:solidFill>
                    <a:srgbClr val="FF0000"/>
                  </a:solidFill>
                </a:uFill>
              </a:rPr>
              <a:t>Soutien actif à l’emploi</a:t>
            </a:r>
            <a:endParaRPr lang="en-GB" b="1" u="sng" dirty="0">
              <a:solidFill>
                <a:srgbClr val="00B050"/>
              </a:solidFill>
              <a:uFill>
                <a:solidFill>
                  <a:srgbClr val="FF0000"/>
                </a:solidFill>
              </a:uFill>
            </a:endParaRPr>
          </a:p>
        </p:txBody>
      </p:sp>
      <p:sp>
        <p:nvSpPr>
          <p:cNvPr id="9" name="TextBox 8">
            <a:extLst>
              <a:ext uri="{FF2B5EF4-FFF2-40B4-BE49-F238E27FC236}">
                <a16:creationId xmlns:a16="http://schemas.microsoft.com/office/drawing/2014/main" id="{669C8B79-93E0-4C50-A85E-B9E46A758534}"/>
              </a:ext>
            </a:extLst>
          </p:cNvPr>
          <p:cNvSpPr txBox="1"/>
          <p:nvPr/>
        </p:nvSpPr>
        <p:spPr>
          <a:xfrm>
            <a:off x="753468" y="3262996"/>
            <a:ext cx="5112942" cy="2893100"/>
          </a:xfrm>
          <a:prstGeom prst="rect">
            <a:avLst/>
          </a:prstGeom>
          <a:noFill/>
        </p:spPr>
        <p:txBody>
          <a:bodyPr wrap="square" rtlCol="0">
            <a:spAutoFit/>
          </a:bodyPr>
          <a:lstStyle/>
          <a:p>
            <a:r>
              <a:rPr lang="fr-BE" sz="2000" b="1" dirty="0">
                <a:solidFill>
                  <a:srgbClr val="0070C0"/>
                </a:solidFill>
              </a:rPr>
              <a:t>Chapitre 2: Conditions de travail équitables</a:t>
            </a:r>
          </a:p>
          <a:p>
            <a:pPr marL="534988" indent="-342900">
              <a:buFont typeface="+mj-lt"/>
              <a:buAutoNum type="arabicPeriod" startAt="5"/>
            </a:pPr>
            <a:r>
              <a:rPr lang="fr-FR" dirty="0"/>
              <a:t>Emploi sûr et adaptable </a:t>
            </a:r>
          </a:p>
          <a:p>
            <a:pPr marL="534988" indent="-342900">
              <a:buFont typeface="+mj-lt"/>
              <a:buAutoNum type="arabicPeriod" startAt="5"/>
            </a:pPr>
            <a:r>
              <a:rPr lang="fr-FR" dirty="0"/>
              <a:t>Salaires</a:t>
            </a:r>
          </a:p>
          <a:p>
            <a:pPr marL="534988" indent="-342900">
              <a:buFont typeface="+mj-lt"/>
              <a:buAutoNum type="arabicPeriod" startAt="5"/>
            </a:pPr>
            <a:r>
              <a:rPr lang="fr-FR" dirty="0"/>
              <a:t>Info sur les conditions d’emploi et protection en cas de licenciement </a:t>
            </a:r>
          </a:p>
          <a:p>
            <a:pPr marL="534988" indent="-342900">
              <a:buFont typeface="+mj-lt"/>
              <a:buAutoNum type="arabicPeriod" startAt="5"/>
            </a:pPr>
            <a:r>
              <a:rPr lang="fr-FR" dirty="0"/>
              <a:t>Dialogue social et participation des travailleurs </a:t>
            </a:r>
          </a:p>
          <a:p>
            <a:pPr marL="534988" indent="-342900">
              <a:buFont typeface="+mj-lt"/>
              <a:buAutoNum type="arabicPeriod" startAt="5"/>
            </a:pPr>
            <a:r>
              <a:rPr lang="fr-FR" b="1" u="sng" dirty="0">
                <a:solidFill>
                  <a:srgbClr val="00B050"/>
                </a:solidFill>
                <a:uFill>
                  <a:solidFill>
                    <a:srgbClr val="FF0000"/>
                  </a:solidFill>
                </a:uFill>
              </a:rPr>
              <a:t>Equilibre vie professionnelle et vie privée </a:t>
            </a:r>
          </a:p>
          <a:p>
            <a:pPr marL="534988" indent="-342900">
              <a:buFont typeface="+mj-lt"/>
              <a:buAutoNum type="arabicPeriod" startAt="5"/>
            </a:pPr>
            <a:r>
              <a:rPr lang="fr-FR" b="1" u="sng" dirty="0">
                <a:solidFill>
                  <a:srgbClr val="00B050"/>
                </a:solidFill>
                <a:uFill>
                  <a:solidFill>
                    <a:srgbClr val="FF0000"/>
                  </a:solidFill>
                </a:uFill>
              </a:rPr>
              <a:t>Environnement de travail sain, sûr et adapté et protection des données</a:t>
            </a:r>
            <a:endParaRPr lang="en-GB" b="1" u="sng" dirty="0">
              <a:solidFill>
                <a:srgbClr val="00B050"/>
              </a:solidFill>
              <a:uFill>
                <a:solidFill>
                  <a:srgbClr val="FF0000"/>
                </a:solidFill>
              </a:uFill>
            </a:endParaRPr>
          </a:p>
        </p:txBody>
      </p:sp>
      <p:sp>
        <p:nvSpPr>
          <p:cNvPr id="12" name="TextBox 11">
            <a:extLst>
              <a:ext uri="{FF2B5EF4-FFF2-40B4-BE49-F238E27FC236}">
                <a16:creationId xmlns:a16="http://schemas.microsoft.com/office/drawing/2014/main" id="{CAA108D6-10A5-4A82-8FBD-8B7E0B35EB2E}"/>
              </a:ext>
            </a:extLst>
          </p:cNvPr>
          <p:cNvSpPr txBox="1"/>
          <p:nvPr/>
        </p:nvSpPr>
        <p:spPr>
          <a:xfrm>
            <a:off x="6460272" y="1069994"/>
            <a:ext cx="5210013" cy="3447098"/>
          </a:xfrm>
          <a:prstGeom prst="rect">
            <a:avLst/>
          </a:prstGeom>
          <a:noFill/>
        </p:spPr>
        <p:txBody>
          <a:bodyPr wrap="square" rtlCol="0">
            <a:spAutoFit/>
          </a:bodyPr>
          <a:lstStyle/>
          <a:p>
            <a:r>
              <a:rPr lang="en-GB" sz="2000" b="1" dirty="0">
                <a:solidFill>
                  <a:srgbClr val="0070C0"/>
                </a:solidFill>
              </a:rPr>
              <a:t>Chapter 3 : Social protection and inclusion</a:t>
            </a:r>
          </a:p>
          <a:p>
            <a:pPr marL="534988" indent="-342900">
              <a:buFont typeface="+mj-lt"/>
              <a:buAutoNum type="arabicPeriod" startAt="11"/>
            </a:pPr>
            <a:r>
              <a:rPr lang="fr-FR" b="1" u="sng" dirty="0">
                <a:solidFill>
                  <a:srgbClr val="00B050"/>
                </a:solidFill>
                <a:uFill>
                  <a:solidFill>
                    <a:srgbClr val="FF0000"/>
                  </a:solidFill>
                </a:uFill>
              </a:rPr>
              <a:t>Services de garde d’enfants et d’aide aux enfants </a:t>
            </a:r>
          </a:p>
          <a:p>
            <a:pPr marL="534988" indent="-342900">
              <a:buFont typeface="+mj-lt"/>
              <a:buAutoNum type="arabicPeriod" startAt="11"/>
            </a:pPr>
            <a:r>
              <a:rPr lang="fr-FR" dirty="0">
                <a:uFill>
                  <a:solidFill>
                    <a:srgbClr val="FF0000"/>
                  </a:solidFill>
                </a:uFill>
              </a:rPr>
              <a:t>Protection sociale</a:t>
            </a:r>
          </a:p>
          <a:p>
            <a:pPr marL="534988" indent="-342900">
              <a:buFont typeface="+mj-lt"/>
              <a:buAutoNum type="arabicPeriod" startAt="11"/>
            </a:pPr>
            <a:r>
              <a:rPr lang="fr-FR" dirty="0">
                <a:uFill>
                  <a:solidFill>
                    <a:srgbClr val="FF0000"/>
                  </a:solidFill>
                </a:uFill>
              </a:rPr>
              <a:t>Prestations de chômage </a:t>
            </a:r>
          </a:p>
          <a:p>
            <a:pPr marL="534988" indent="-342900">
              <a:buFont typeface="+mj-lt"/>
              <a:buAutoNum type="arabicPeriod" startAt="11"/>
            </a:pPr>
            <a:r>
              <a:rPr lang="fr-FR" b="1" u="sng" dirty="0">
                <a:solidFill>
                  <a:srgbClr val="00B050"/>
                </a:solidFill>
                <a:uFill>
                  <a:solidFill>
                    <a:srgbClr val="FF0000"/>
                  </a:solidFill>
                </a:uFill>
              </a:rPr>
              <a:t>Revenu minimum </a:t>
            </a:r>
          </a:p>
          <a:p>
            <a:pPr marL="534988" indent="-342900">
              <a:buFont typeface="+mj-lt"/>
              <a:buAutoNum type="arabicPeriod" startAt="11"/>
            </a:pPr>
            <a:r>
              <a:rPr lang="fr-FR" dirty="0">
                <a:uFill>
                  <a:solidFill>
                    <a:srgbClr val="FF0000"/>
                  </a:solidFill>
                </a:uFill>
              </a:rPr>
              <a:t>Revenus et pensions de vieillesse </a:t>
            </a:r>
          </a:p>
          <a:p>
            <a:pPr marL="534988" indent="-342900">
              <a:buFont typeface="+mj-lt"/>
              <a:buAutoNum type="arabicPeriod" startAt="11"/>
            </a:pPr>
            <a:r>
              <a:rPr lang="fr-FR" dirty="0">
                <a:uFill>
                  <a:solidFill>
                    <a:srgbClr val="FF0000"/>
                  </a:solidFill>
                </a:uFill>
              </a:rPr>
              <a:t>Soins de santé </a:t>
            </a:r>
          </a:p>
          <a:p>
            <a:pPr marL="534988" indent="-342900">
              <a:buFont typeface="+mj-lt"/>
              <a:buAutoNum type="arabicPeriod" startAt="11"/>
            </a:pPr>
            <a:r>
              <a:rPr lang="fr-FR" b="1" u="sng" dirty="0">
                <a:solidFill>
                  <a:srgbClr val="00B050"/>
                </a:solidFill>
                <a:uFill>
                  <a:solidFill>
                    <a:srgbClr val="FF0000"/>
                  </a:solidFill>
                </a:uFill>
              </a:rPr>
              <a:t>Inclusion des personnes handicapées</a:t>
            </a:r>
          </a:p>
          <a:p>
            <a:pPr marL="534988" indent="-342900">
              <a:buFont typeface="+mj-lt"/>
              <a:buAutoNum type="arabicPeriod" startAt="11"/>
            </a:pPr>
            <a:r>
              <a:rPr lang="fr-FR" b="1" u="sng" dirty="0">
                <a:solidFill>
                  <a:srgbClr val="00B050"/>
                </a:solidFill>
                <a:uFill>
                  <a:solidFill>
                    <a:srgbClr val="FF0000"/>
                  </a:solidFill>
                </a:uFill>
              </a:rPr>
              <a:t>Soins de longue durée </a:t>
            </a:r>
          </a:p>
          <a:p>
            <a:pPr marL="534988" indent="-342900">
              <a:buFont typeface="+mj-lt"/>
              <a:buAutoNum type="arabicPeriod" startAt="11"/>
            </a:pPr>
            <a:r>
              <a:rPr lang="fr-FR" dirty="0">
                <a:uFill>
                  <a:solidFill>
                    <a:srgbClr val="FF0000"/>
                  </a:solidFill>
                </a:uFill>
              </a:rPr>
              <a:t>Logement et aide aux sans-abri </a:t>
            </a:r>
          </a:p>
          <a:p>
            <a:pPr marL="534988" indent="-342900">
              <a:buFont typeface="+mj-lt"/>
              <a:buAutoNum type="arabicPeriod" startAt="11"/>
            </a:pPr>
            <a:r>
              <a:rPr lang="fr-FR" dirty="0">
                <a:uFill>
                  <a:solidFill>
                    <a:srgbClr val="FF0000"/>
                  </a:solidFill>
                </a:uFill>
              </a:rPr>
              <a:t>Accès aux services essentiels</a:t>
            </a:r>
            <a:endParaRPr lang="en-GB" dirty="0"/>
          </a:p>
        </p:txBody>
      </p:sp>
    </p:spTree>
    <p:extLst>
      <p:ext uri="{BB962C8B-B14F-4D97-AF65-F5344CB8AC3E}">
        <p14:creationId xmlns:p14="http://schemas.microsoft.com/office/powerpoint/2010/main" val="395753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
            <a:extLst>
              <a:ext uri="{FF2B5EF4-FFF2-40B4-BE49-F238E27FC236}">
                <a16:creationId xmlns:a16="http://schemas.microsoft.com/office/drawing/2014/main" id="{3661517E-6F6F-47F3-A934-A9D674519E2D}"/>
              </a:ext>
            </a:extLst>
          </p:cNvPr>
          <p:cNvSpPr>
            <a:spLocks noGrp="1" noChangeArrowheads="1"/>
          </p:cNvSpPr>
          <p:nvPr>
            <p:ph type="title"/>
          </p:nvPr>
        </p:nvSpPr>
        <p:spPr>
          <a:xfrm>
            <a:off x="900194" y="0"/>
            <a:ext cx="10391612" cy="1144929"/>
          </a:xfrm>
        </p:spPr>
        <p:txBody>
          <a:bodyPr wrap="square">
            <a:spAutoFit/>
          </a:bodyPr>
          <a:lstStyle/>
          <a:p>
            <a:pPr algn="ctr"/>
            <a:r>
              <a:rPr lang="fr-BE" altLang="en-US" sz="3800" dirty="0">
                <a:solidFill>
                  <a:srgbClr val="1D3C68"/>
                </a:solidFill>
                <a:cs typeface="Calibri" pitchFamily="34" charset="0"/>
              </a:rPr>
              <a:t>Directive européenne</a:t>
            </a:r>
            <a:br>
              <a:rPr lang="fr-BE" altLang="en-US" sz="3800" dirty="0">
                <a:solidFill>
                  <a:srgbClr val="1D3C68"/>
                </a:solidFill>
                <a:cs typeface="Calibri" pitchFamily="34" charset="0"/>
              </a:rPr>
            </a:br>
            <a:r>
              <a:rPr lang="fr-BE" altLang="en-US" sz="3800" dirty="0">
                <a:solidFill>
                  <a:srgbClr val="1D3C68"/>
                </a:solidFill>
                <a:cs typeface="Calibri" pitchFamily="34" charset="0"/>
              </a:rPr>
              <a:t>Equilibre entre vie professionnelle et vie privée</a:t>
            </a:r>
          </a:p>
        </p:txBody>
      </p:sp>
      <p:cxnSp>
        <p:nvCxnSpPr>
          <p:cNvPr id="13" name="Straight Connector 12">
            <a:extLst>
              <a:ext uri="{FF2B5EF4-FFF2-40B4-BE49-F238E27FC236}">
                <a16:creationId xmlns:a16="http://schemas.microsoft.com/office/drawing/2014/main" id="{EC9B367B-C1F1-42C2-BD31-9C3FBB3AE9A8}"/>
              </a:ext>
            </a:extLst>
          </p:cNvPr>
          <p:cNvCxnSpPr>
            <a:cxnSpLocks/>
          </p:cNvCxnSpPr>
          <p:nvPr/>
        </p:nvCxnSpPr>
        <p:spPr>
          <a:xfrm>
            <a:off x="709613" y="545024"/>
            <a:ext cx="10772775"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DBCA0DE-A1C2-4B7D-963C-083675B98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323" y="1197944"/>
            <a:ext cx="6867353" cy="5482437"/>
          </a:xfrm>
          <a:prstGeom prst="rect">
            <a:avLst/>
          </a:prstGeom>
        </p:spPr>
      </p:pic>
      <p:sp>
        <p:nvSpPr>
          <p:cNvPr id="4" name="Rectangle 3">
            <a:extLst>
              <a:ext uri="{FF2B5EF4-FFF2-40B4-BE49-F238E27FC236}">
                <a16:creationId xmlns:a16="http://schemas.microsoft.com/office/drawing/2014/main" id="{F2EC62F6-B5E4-4B87-B837-A172FC87C9C0}"/>
              </a:ext>
            </a:extLst>
          </p:cNvPr>
          <p:cNvSpPr/>
          <p:nvPr/>
        </p:nvSpPr>
        <p:spPr>
          <a:xfrm>
            <a:off x="2642855" y="4237945"/>
            <a:ext cx="6886822" cy="249199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631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6A0CC5-9A69-49C9-BBC5-03AC1B604527}"/>
              </a:ext>
            </a:extLst>
          </p:cNvPr>
          <p:cNvSpPr>
            <a:spLocks noGrp="1"/>
          </p:cNvSpPr>
          <p:nvPr>
            <p:ph type="title"/>
          </p:nvPr>
        </p:nvSpPr>
        <p:spPr/>
        <p:txBody>
          <a:bodyPr/>
          <a:lstStyle/>
          <a:p>
            <a:r>
              <a:rPr lang="fr-BE"/>
              <a:t>Le bien-fondé d’une stratégie européenne sur l’aidance</a:t>
            </a:r>
          </a:p>
        </p:txBody>
      </p:sp>
    </p:spTree>
    <p:extLst>
      <p:ext uri="{BB962C8B-B14F-4D97-AF65-F5344CB8AC3E}">
        <p14:creationId xmlns:p14="http://schemas.microsoft.com/office/powerpoint/2010/main" val="414254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252185CD-DBFD-4D0A-A01D-B4841ACDB033}"/>
              </a:ext>
            </a:extLst>
          </p:cNvPr>
          <p:cNvGrpSpPr/>
          <p:nvPr/>
        </p:nvGrpSpPr>
        <p:grpSpPr>
          <a:xfrm>
            <a:off x="3492051" y="371690"/>
            <a:ext cx="8242742" cy="743669"/>
            <a:chOff x="3492051" y="371690"/>
            <a:chExt cx="6907758" cy="743669"/>
          </a:xfrm>
        </p:grpSpPr>
        <p:grpSp>
          <p:nvGrpSpPr>
            <p:cNvPr id="7" name="Group 6">
              <a:extLst>
                <a:ext uri="{FF2B5EF4-FFF2-40B4-BE49-F238E27FC236}">
                  <a16:creationId xmlns:a16="http://schemas.microsoft.com/office/drawing/2014/main" id="{231C65EA-8CC2-45C8-9809-44207548EB9A}"/>
                </a:ext>
              </a:extLst>
            </p:cNvPr>
            <p:cNvGrpSpPr/>
            <p:nvPr/>
          </p:nvGrpSpPr>
          <p:grpSpPr>
            <a:xfrm flipH="1">
              <a:off x="3492051" y="371690"/>
              <a:ext cx="784981" cy="743669"/>
              <a:chOff x="761432" y="2105025"/>
              <a:chExt cx="1116303" cy="1003939"/>
            </a:xfrm>
          </p:grpSpPr>
          <p:sp>
            <p:nvSpPr>
              <p:cNvPr id="35" name="Rectangle 34">
                <a:extLst>
                  <a:ext uri="{FF2B5EF4-FFF2-40B4-BE49-F238E27FC236}">
                    <a16:creationId xmlns:a16="http://schemas.microsoft.com/office/drawing/2014/main" id="{ADAF1DB1-03D2-48B9-AF6B-6A1B16165795}"/>
                  </a:ext>
                </a:extLst>
              </p:cNvPr>
              <p:cNvSpPr/>
              <p:nvPr/>
            </p:nvSpPr>
            <p:spPr>
              <a:xfrm flipH="1">
                <a:off x="831850" y="2105025"/>
                <a:ext cx="1003939" cy="1003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1" i="0" u="none" strike="noStrike" kern="1200" cap="none" spc="0" normalizeH="0" baseline="0" noProof="0" dirty="0">
                  <a:ln>
                    <a:noFill/>
                  </a:ln>
                  <a:solidFill>
                    <a:prstClr val="white"/>
                  </a:solidFill>
                  <a:effectLst/>
                  <a:uLnTx/>
                  <a:uFillTx/>
                  <a:latin typeface="Roboto Cn" pitchFamily="2" charset="0"/>
                  <a:ea typeface="Roboto Cn" pitchFamily="2" charset="0"/>
                  <a:cs typeface="+mn-cs"/>
                </a:endParaRPr>
              </a:p>
            </p:txBody>
          </p:sp>
          <p:sp>
            <p:nvSpPr>
              <p:cNvPr id="36" name="TextBox 35">
                <a:extLst>
                  <a:ext uri="{FF2B5EF4-FFF2-40B4-BE49-F238E27FC236}">
                    <a16:creationId xmlns:a16="http://schemas.microsoft.com/office/drawing/2014/main" id="{05467200-10D3-4AF1-B3EA-E240FE6E8565}"/>
                  </a:ext>
                </a:extLst>
              </p:cNvPr>
              <p:cNvSpPr txBox="1"/>
              <p:nvPr/>
            </p:nvSpPr>
            <p:spPr>
              <a:xfrm flipH="1">
                <a:off x="761432" y="2475184"/>
                <a:ext cx="1116303" cy="3531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a:ln>
                      <a:noFill/>
                    </a:ln>
                    <a:solidFill>
                      <a:srgbClr val="F15B55"/>
                    </a:solidFill>
                    <a:effectLst/>
                    <a:uLnTx/>
                    <a:uFillTx/>
                    <a:latin typeface="Roboto Cn" pitchFamily="2" charset="0"/>
                    <a:ea typeface="Roboto Cn" pitchFamily="2" charset="0"/>
                    <a:cs typeface="Roboto" panose="02000000000000000000" pitchFamily="2" charset="0"/>
                  </a:rPr>
                  <a:t>STEP 10</a:t>
                </a:r>
                <a:endParaRPr kumimoji="0" lang="fr-BE" sz="1100" b="1" i="0" u="none" strike="noStrike" kern="1200" cap="none" spc="0" normalizeH="0" baseline="0" noProof="0" dirty="0">
                  <a:ln>
                    <a:noFill/>
                  </a:ln>
                  <a:solidFill>
                    <a:srgbClr val="F15B55"/>
                  </a:solidFill>
                  <a:effectLst/>
                  <a:uLnTx/>
                  <a:uFillTx/>
                  <a:latin typeface="Roboto Cn" pitchFamily="2" charset="0"/>
                  <a:ea typeface="Roboto Cn" pitchFamily="2" charset="0"/>
                  <a:cs typeface="Roboto" panose="02000000000000000000" pitchFamily="2" charset="0"/>
                </a:endParaRPr>
              </a:p>
            </p:txBody>
          </p:sp>
        </p:grpSp>
        <p:sp>
          <p:nvSpPr>
            <p:cNvPr id="48" name="TextBox 47">
              <a:extLst>
                <a:ext uri="{FF2B5EF4-FFF2-40B4-BE49-F238E27FC236}">
                  <a16:creationId xmlns:a16="http://schemas.microsoft.com/office/drawing/2014/main" id="{B6AFAFB3-2B4B-46A6-84A9-12597EC6A16D}"/>
                </a:ext>
              </a:extLst>
            </p:cNvPr>
            <p:cNvSpPr txBox="1"/>
            <p:nvPr/>
          </p:nvSpPr>
          <p:spPr>
            <a:xfrm>
              <a:off x="4219373" y="661892"/>
              <a:ext cx="6180436"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1" u="none" strike="noStrike" kern="1200" cap="none" spc="0" normalizeH="0" baseline="30000" noProof="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rPr>
                <a:t> Prend</a:t>
              </a:r>
              <a:r>
                <a:rPr lang="fr-BE" sz="2400" b="1" i="1" baseline="30000">
                  <a:solidFill>
                    <a:srgbClr val="213365"/>
                  </a:solidFill>
                  <a:effectLst>
                    <a:outerShdw blurRad="12700" dist="38100" dir="2700000" algn="tl" rotWithShape="0">
                      <a:prstClr val="white">
                        <a:alpha val="40000"/>
                      </a:prstClr>
                    </a:outerShdw>
                  </a:effectLst>
                  <a:latin typeface="Roboto Cn" pitchFamily="2" charset="0"/>
                  <a:ea typeface="Roboto Cn" pitchFamily="2" charset="0"/>
                </a:rPr>
                <a:t>re en consideration la perspective dans l’aidant dans toute politique pertinente</a:t>
              </a:r>
              <a:endParaRPr kumimoji="0" lang="fr-BE" sz="2400" b="1" i="1" u="none" strike="noStrike" kern="1200" cap="none" spc="0" normalizeH="0" baseline="30000" noProof="0" dirty="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endParaRPr>
            </a:p>
          </p:txBody>
        </p:sp>
      </p:grpSp>
      <p:grpSp>
        <p:nvGrpSpPr>
          <p:cNvPr id="62" name="Group 61">
            <a:extLst>
              <a:ext uri="{FF2B5EF4-FFF2-40B4-BE49-F238E27FC236}">
                <a16:creationId xmlns:a16="http://schemas.microsoft.com/office/drawing/2014/main" id="{B8865EDB-8014-4D43-93ED-85959A8AF042}"/>
              </a:ext>
            </a:extLst>
          </p:cNvPr>
          <p:cNvGrpSpPr/>
          <p:nvPr/>
        </p:nvGrpSpPr>
        <p:grpSpPr>
          <a:xfrm>
            <a:off x="3180910" y="917199"/>
            <a:ext cx="9011090" cy="846122"/>
            <a:chOff x="3180910" y="917199"/>
            <a:chExt cx="8615781" cy="846122"/>
          </a:xfrm>
        </p:grpSpPr>
        <p:grpSp>
          <p:nvGrpSpPr>
            <p:cNvPr id="8" name="Group 7">
              <a:extLst>
                <a:ext uri="{FF2B5EF4-FFF2-40B4-BE49-F238E27FC236}">
                  <a16:creationId xmlns:a16="http://schemas.microsoft.com/office/drawing/2014/main" id="{9D6B69E7-3648-40EA-A4E5-58B5C906C6B5}"/>
                </a:ext>
              </a:extLst>
            </p:cNvPr>
            <p:cNvGrpSpPr/>
            <p:nvPr/>
          </p:nvGrpSpPr>
          <p:grpSpPr>
            <a:xfrm flipH="1">
              <a:off x="3180910" y="917199"/>
              <a:ext cx="705967" cy="743669"/>
              <a:chOff x="831850" y="2105025"/>
              <a:chExt cx="1003939" cy="1003939"/>
            </a:xfrm>
          </p:grpSpPr>
          <p:sp>
            <p:nvSpPr>
              <p:cNvPr id="33" name="Rectangle 32">
                <a:extLst>
                  <a:ext uri="{FF2B5EF4-FFF2-40B4-BE49-F238E27FC236}">
                    <a16:creationId xmlns:a16="http://schemas.microsoft.com/office/drawing/2014/main" id="{F8B3837C-3D92-42E9-9043-18114907DE78}"/>
                  </a:ext>
                </a:extLst>
              </p:cNvPr>
              <p:cNvSpPr/>
              <p:nvPr/>
            </p:nvSpPr>
            <p:spPr>
              <a:xfrm flipH="1">
                <a:off x="831850" y="2105025"/>
                <a:ext cx="1003939" cy="1003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1" i="0" u="none" strike="noStrike" kern="1200" cap="none" spc="0" normalizeH="0" baseline="0" noProof="0" dirty="0">
                  <a:ln>
                    <a:noFill/>
                  </a:ln>
                  <a:solidFill>
                    <a:prstClr val="white"/>
                  </a:solidFill>
                  <a:effectLst/>
                  <a:uLnTx/>
                  <a:uFillTx/>
                  <a:latin typeface="Roboto Cn" pitchFamily="2" charset="0"/>
                  <a:ea typeface="Roboto Cn" pitchFamily="2" charset="0"/>
                  <a:cs typeface="+mn-cs"/>
                </a:endParaRPr>
              </a:p>
            </p:txBody>
          </p:sp>
          <p:sp>
            <p:nvSpPr>
              <p:cNvPr id="34" name="TextBox 33">
                <a:extLst>
                  <a:ext uri="{FF2B5EF4-FFF2-40B4-BE49-F238E27FC236}">
                    <a16:creationId xmlns:a16="http://schemas.microsoft.com/office/drawing/2014/main" id="{1394EAE3-46B0-454D-80E3-A4334073CDA2}"/>
                  </a:ext>
                </a:extLst>
              </p:cNvPr>
              <p:cNvSpPr txBox="1"/>
              <p:nvPr/>
            </p:nvSpPr>
            <p:spPr>
              <a:xfrm flipH="1">
                <a:off x="844550" y="2475185"/>
                <a:ext cx="991236" cy="3521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a:ln>
                      <a:noFill/>
                    </a:ln>
                    <a:solidFill>
                      <a:srgbClr val="F15B55"/>
                    </a:solidFill>
                    <a:effectLst/>
                    <a:uLnTx/>
                    <a:uFillTx/>
                    <a:latin typeface="Roboto Cn" pitchFamily="2" charset="0"/>
                    <a:ea typeface="Roboto Cn" pitchFamily="2" charset="0"/>
                    <a:cs typeface="Roboto" panose="02000000000000000000" pitchFamily="2" charset="0"/>
                  </a:rPr>
                  <a:t>STEP 9</a:t>
                </a:r>
                <a:endParaRPr kumimoji="0" lang="fr-BE" sz="1100" b="1" i="0" u="none" strike="noStrike" kern="1200" cap="none" spc="0" normalizeH="0" baseline="0" noProof="0" dirty="0">
                  <a:ln>
                    <a:noFill/>
                  </a:ln>
                  <a:solidFill>
                    <a:srgbClr val="F15B55"/>
                  </a:solidFill>
                  <a:effectLst/>
                  <a:uLnTx/>
                  <a:uFillTx/>
                  <a:latin typeface="Roboto Cn" pitchFamily="2" charset="0"/>
                  <a:ea typeface="Roboto Cn" pitchFamily="2" charset="0"/>
                  <a:cs typeface="Roboto" panose="02000000000000000000" pitchFamily="2" charset="0"/>
                </a:endParaRPr>
              </a:p>
            </p:txBody>
          </p:sp>
        </p:grpSp>
        <p:sp>
          <p:nvSpPr>
            <p:cNvPr id="49" name="TextBox 48">
              <a:extLst>
                <a:ext uri="{FF2B5EF4-FFF2-40B4-BE49-F238E27FC236}">
                  <a16:creationId xmlns:a16="http://schemas.microsoft.com/office/drawing/2014/main" id="{361DD73F-794A-4747-8F83-9A9F03009FBF}"/>
                </a:ext>
              </a:extLst>
            </p:cNvPr>
            <p:cNvSpPr txBox="1"/>
            <p:nvPr/>
          </p:nvSpPr>
          <p:spPr>
            <a:xfrm>
              <a:off x="3915551" y="1178546"/>
              <a:ext cx="7881140"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1" u="none" strike="noStrike" kern="1200" cap="none" spc="0" normalizeH="0" baseline="30000" noProof="0" dirty="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rPr>
                <a:t>Prévenir la pauvreté des aidants et leur permettre de </a:t>
              </a:r>
              <a:r>
                <a:rPr lang="fr-BE" sz="2400" b="1" i="1" baseline="30000" dirty="0">
                  <a:solidFill>
                    <a:srgbClr val="213365"/>
                  </a:solidFill>
                  <a:effectLst>
                    <a:outerShdw blurRad="12700" dist="38100" dir="2700000" algn="tl" rotWithShape="0">
                      <a:prstClr val="white">
                        <a:alpha val="40000"/>
                      </a:prstClr>
                    </a:outerShdw>
                  </a:effectLst>
                  <a:latin typeface="Roboto Cn" pitchFamily="2" charset="0"/>
                  <a:ea typeface="Roboto Cn" pitchFamily="2" charset="0"/>
                </a:rPr>
                <a:t>maintenir une vie sociale et professionnelle </a:t>
              </a:r>
              <a:r>
                <a:rPr lang="fr-BE" sz="2400" b="1" i="1" baseline="30000" dirty="0" err="1">
                  <a:solidFill>
                    <a:srgbClr val="213365"/>
                  </a:solidFill>
                  <a:effectLst>
                    <a:outerShdw blurRad="12700" dist="38100" dir="2700000" algn="tl" rotWithShape="0">
                      <a:prstClr val="white">
                        <a:alpha val="40000"/>
                      </a:prstClr>
                    </a:outerShdw>
                  </a:effectLst>
                  <a:latin typeface="Roboto Cn" pitchFamily="2" charset="0"/>
                  <a:ea typeface="Roboto Cn" pitchFamily="2" charset="0"/>
                </a:rPr>
                <a:t>ac</a:t>
              </a:r>
              <a:r>
                <a:rPr lang="en-BE" sz="2400" b="1" i="1" baseline="30000" dirty="0">
                  <a:solidFill>
                    <a:srgbClr val="213365"/>
                  </a:solidFill>
                  <a:effectLst>
                    <a:outerShdw blurRad="12700" dist="38100" dir="2700000" algn="tl" rotWithShape="0">
                      <a:prstClr val="white">
                        <a:alpha val="40000"/>
                      </a:prstClr>
                    </a:outerShdw>
                  </a:effectLst>
                  <a:latin typeface="Roboto Cn" pitchFamily="2" charset="0"/>
                  <a:ea typeface="Roboto Cn" pitchFamily="2" charset="0"/>
                </a:rPr>
                <a:t>t</a:t>
              </a:r>
              <a:r>
                <a:rPr lang="fr-BE" sz="2400" b="1" i="1" baseline="30000" dirty="0">
                  <a:solidFill>
                    <a:srgbClr val="213365"/>
                  </a:solidFill>
                  <a:effectLst>
                    <a:outerShdw blurRad="12700" dist="38100" dir="2700000" algn="tl" rotWithShape="0">
                      <a:prstClr val="white">
                        <a:alpha val="40000"/>
                      </a:prstClr>
                    </a:outerShdw>
                  </a:effectLst>
                  <a:latin typeface="Roboto Cn" pitchFamily="2" charset="0"/>
                  <a:ea typeface="Roboto Cn" pitchFamily="2" charset="0"/>
                </a:rPr>
                <a:t>ive</a:t>
              </a:r>
              <a:endParaRPr kumimoji="0" lang="fr-BE" sz="2400" b="1" i="1" u="none" strike="noStrike" kern="1200" cap="none" spc="0" normalizeH="0" baseline="30000" noProof="0" dirty="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endParaRPr>
            </a:p>
          </p:txBody>
        </p:sp>
      </p:grpSp>
      <p:grpSp>
        <p:nvGrpSpPr>
          <p:cNvPr id="61" name="Group 60">
            <a:extLst>
              <a:ext uri="{FF2B5EF4-FFF2-40B4-BE49-F238E27FC236}">
                <a16:creationId xmlns:a16="http://schemas.microsoft.com/office/drawing/2014/main" id="{7121956B-A233-4122-8179-9AFC0F9ECAAB}"/>
              </a:ext>
            </a:extLst>
          </p:cNvPr>
          <p:cNvGrpSpPr/>
          <p:nvPr/>
        </p:nvGrpSpPr>
        <p:grpSpPr>
          <a:xfrm>
            <a:off x="2840274" y="1462707"/>
            <a:ext cx="8631290" cy="743669"/>
            <a:chOff x="2840274" y="1462707"/>
            <a:chExt cx="7646690" cy="743669"/>
          </a:xfrm>
        </p:grpSpPr>
        <p:grpSp>
          <p:nvGrpSpPr>
            <p:cNvPr id="9" name="Group 8">
              <a:extLst>
                <a:ext uri="{FF2B5EF4-FFF2-40B4-BE49-F238E27FC236}">
                  <a16:creationId xmlns:a16="http://schemas.microsoft.com/office/drawing/2014/main" id="{9DFE52C9-555C-413E-8405-C674743BA33A}"/>
                </a:ext>
              </a:extLst>
            </p:cNvPr>
            <p:cNvGrpSpPr/>
            <p:nvPr/>
          </p:nvGrpSpPr>
          <p:grpSpPr>
            <a:xfrm flipH="1">
              <a:off x="2840274" y="1462707"/>
              <a:ext cx="705967" cy="743669"/>
              <a:chOff x="831850" y="2105025"/>
              <a:chExt cx="1003939" cy="1003939"/>
            </a:xfrm>
          </p:grpSpPr>
          <p:sp>
            <p:nvSpPr>
              <p:cNvPr id="31" name="Rectangle 30">
                <a:extLst>
                  <a:ext uri="{FF2B5EF4-FFF2-40B4-BE49-F238E27FC236}">
                    <a16:creationId xmlns:a16="http://schemas.microsoft.com/office/drawing/2014/main" id="{E108B701-38D7-46CF-93DA-6F516EB83CF9}"/>
                  </a:ext>
                </a:extLst>
              </p:cNvPr>
              <p:cNvSpPr/>
              <p:nvPr/>
            </p:nvSpPr>
            <p:spPr>
              <a:xfrm flipH="1">
                <a:off x="831850" y="2105025"/>
                <a:ext cx="1003939" cy="1003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1" i="0" u="none" strike="noStrike" kern="1200" cap="none" spc="0" normalizeH="0" baseline="0" noProof="0" dirty="0">
                  <a:ln>
                    <a:noFill/>
                  </a:ln>
                  <a:solidFill>
                    <a:prstClr val="white"/>
                  </a:solidFill>
                  <a:effectLst/>
                  <a:uLnTx/>
                  <a:uFillTx/>
                  <a:latin typeface="Roboto Cn" pitchFamily="2" charset="0"/>
                  <a:ea typeface="Roboto Cn" pitchFamily="2" charset="0"/>
                  <a:cs typeface="+mn-cs"/>
                </a:endParaRPr>
              </a:p>
            </p:txBody>
          </p:sp>
          <p:sp>
            <p:nvSpPr>
              <p:cNvPr id="32" name="TextBox 31">
                <a:extLst>
                  <a:ext uri="{FF2B5EF4-FFF2-40B4-BE49-F238E27FC236}">
                    <a16:creationId xmlns:a16="http://schemas.microsoft.com/office/drawing/2014/main" id="{4BA9531F-BE60-425C-9975-26E603D8B7DF}"/>
                  </a:ext>
                </a:extLst>
              </p:cNvPr>
              <p:cNvSpPr txBox="1"/>
              <p:nvPr/>
            </p:nvSpPr>
            <p:spPr>
              <a:xfrm flipH="1">
                <a:off x="844550" y="2475185"/>
                <a:ext cx="991236" cy="3521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a:ln>
                      <a:noFill/>
                    </a:ln>
                    <a:solidFill>
                      <a:srgbClr val="F15B55"/>
                    </a:solidFill>
                    <a:effectLst/>
                    <a:uLnTx/>
                    <a:uFillTx/>
                    <a:latin typeface="Roboto Cn" pitchFamily="2" charset="0"/>
                    <a:ea typeface="Roboto Cn" pitchFamily="2" charset="0"/>
                    <a:cs typeface="Roboto" panose="02000000000000000000" pitchFamily="2" charset="0"/>
                  </a:rPr>
                  <a:t>STEP 8</a:t>
                </a:r>
                <a:endParaRPr kumimoji="0" lang="fr-BE" sz="1100" b="1" i="0" u="none" strike="noStrike" kern="1200" cap="none" spc="0" normalizeH="0" baseline="0" noProof="0" dirty="0">
                  <a:ln>
                    <a:noFill/>
                  </a:ln>
                  <a:solidFill>
                    <a:srgbClr val="F15B55"/>
                  </a:solidFill>
                  <a:effectLst/>
                  <a:uLnTx/>
                  <a:uFillTx/>
                  <a:latin typeface="Roboto Cn" pitchFamily="2" charset="0"/>
                  <a:ea typeface="Roboto Cn" pitchFamily="2" charset="0"/>
                  <a:cs typeface="Roboto" panose="02000000000000000000" pitchFamily="2" charset="0"/>
                </a:endParaRPr>
              </a:p>
            </p:txBody>
          </p:sp>
        </p:grpSp>
        <p:sp>
          <p:nvSpPr>
            <p:cNvPr id="50" name="TextBox 49">
              <a:extLst>
                <a:ext uri="{FF2B5EF4-FFF2-40B4-BE49-F238E27FC236}">
                  <a16:creationId xmlns:a16="http://schemas.microsoft.com/office/drawing/2014/main" id="{7B4E3D54-3074-4154-B1B4-9602B4B41B56}"/>
                </a:ext>
              </a:extLst>
            </p:cNvPr>
            <p:cNvSpPr txBox="1"/>
            <p:nvPr/>
          </p:nvSpPr>
          <p:spPr>
            <a:xfrm>
              <a:off x="3588403" y="1804255"/>
              <a:ext cx="6898561"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1" u="none" strike="noStrike" kern="1200" cap="none" spc="0" normalizeH="0" baseline="30000" noProof="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rPr>
                <a:t>Permettre aus</a:t>
              </a:r>
              <a:r>
                <a:rPr lang="fr-BE" sz="2400" b="1" i="1" baseline="30000">
                  <a:solidFill>
                    <a:srgbClr val="213365"/>
                  </a:solidFill>
                  <a:effectLst>
                    <a:outerShdw blurRad="12700" dist="38100" dir="2700000" algn="tl" rotWithShape="0">
                      <a:prstClr val="white">
                        <a:alpha val="40000"/>
                      </a:prstClr>
                    </a:outerShdw>
                  </a:effectLst>
                  <a:latin typeface="Roboto Cn" pitchFamily="2" charset="0"/>
                  <a:ea typeface="Roboto Cn" pitchFamily="2" charset="0"/>
                </a:rPr>
                <a:t>x aidants d’accéder à la formation et reconnaître les acquis de leur expérience</a:t>
              </a:r>
              <a:endParaRPr kumimoji="0" lang="fr-BE" sz="2400" b="1" i="1" u="none" strike="noStrike" kern="1200" cap="none" spc="0" normalizeH="0" baseline="30000" noProof="0" dirty="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endParaRPr>
            </a:p>
          </p:txBody>
        </p:sp>
      </p:grpSp>
      <p:grpSp>
        <p:nvGrpSpPr>
          <p:cNvPr id="60" name="Group 59">
            <a:extLst>
              <a:ext uri="{FF2B5EF4-FFF2-40B4-BE49-F238E27FC236}">
                <a16:creationId xmlns:a16="http://schemas.microsoft.com/office/drawing/2014/main" id="{3AE39AB7-6E17-4C02-A7F3-C0FA4991B2F2}"/>
              </a:ext>
            </a:extLst>
          </p:cNvPr>
          <p:cNvGrpSpPr/>
          <p:nvPr/>
        </p:nvGrpSpPr>
        <p:grpSpPr>
          <a:xfrm>
            <a:off x="2499638" y="2008216"/>
            <a:ext cx="4350998" cy="743669"/>
            <a:chOff x="2499638" y="2008216"/>
            <a:chExt cx="4350998" cy="743669"/>
          </a:xfrm>
        </p:grpSpPr>
        <p:grpSp>
          <p:nvGrpSpPr>
            <p:cNvPr id="10" name="Group 9">
              <a:extLst>
                <a:ext uri="{FF2B5EF4-FFF2-40B4-BE49-F238E27FC236}">
                  <a16:creationId xmlns:a16="http://schemas.microsoft.com/office/drawing/2014/main" id="{00BC8ACC-709E-4AD3-8FFE-86586D86E73C}"/>
                </a:ext>
              </a:extLst>
            </p:cNvPr>
            <p:cNvGrpSpPr/>
            <p:nvPr/>
          </p:nvGrpSpPr>
          <p:grpSpPr>
            <a:xfrm flipH="1">
              <a:off x="2499638" y="2008216"/>
              <a:ext cx="705967" cy="743669"/>
              <a:chOff x="831850" y="2105025"/>
              <a:chExt cx="1003939" cy="1003939"/>
            </a:xfrm>
          </p:grpSpPr>
          <p:sp>
            <p:nvSpPr>
              <p:cNvPr id="29" name="Rectangle 28">
                <a:extLst>
                  <a:ext uri="{FF2B5EF4-FFF2-40B4-BE49-F238E27FC236}">
                    <a16:creationId xmlns:a16="http://schemas.microsoft.com/office/drawing/2014/main" id="{8D5FC64D-7F49-4908-9F37-46AE6B46E9E4}"/>
                  </a:ext>
                </a:extLst>
              </p:cNvPr>
              <p:cNvSpPr/>
              <p:nvPr/>
            </p:nvSpPr>
            <p:spPr>
              <a:xfrm flipH="1">
                <a:off x="831850" y="2105025"/>
                <a:ext cx="1003939" cy="1003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1" i="0" u="none" strike="noStrike" kern="1200" cap="none" spc="0" normalizeH="0" baseline="0" noProof="0" dirty="0">
                  <a:ln>
                    <a:noFill/>
                  </a:ln>
                  <a:solidFill>
                    <a:prstClr val="white"/>
                  </a:solidFill>
                  <a:effectLst/>
                  <a:uLnTx/>
                  <a:uFillTx/>
                  <a:latin typeface="Roboto Cn" pitchFamily="2" charset="0"/>
                  <a:ea typeface="Roboto Cn" pitchFamily="2" charset="0"/>
                  <a:cs typeface="+mn-cs"/>
                </a:endParaRPr>
              </a:p>
            </p:txBody>
          </p:sp>
          <p:sp>
            <p:nvSpPr>
              <p:cNvPr id="30" name="TextBox 29">
                <a:extLst>
                  <a:ext uri="{FF2B5EF4-FFF2-40B4-BE49-F238E27FC236}">
                    <a16:creationId xmlns:a16="http://schemas.microsoft.com/office/drawing/2014/main" id="{5689E718-3C83-4363-94A1-567FF1CC2613}"/>
                  </a:ext>
                </a:extLst>
              </p:cNvPr>
              <p:cNvSpPr txBox="1"/>
              <p:nvPr/>
            </p:nvSpPr>
            <p:spPr>
              <a:xfrm flipH="1">
                <a:off x="844550" y="2475185"/>
                <a:ext cx="991236" cy="3521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a:ln>
                      <a:noFill/>
                    </a:ln>
                    <a:solidFill>
                      <a:srgbClr val="F15B55"/>
                    </a:solidFill>
                    <a:effectLst/>
                    <a:uLnTx/>
                    <a:uFillTx/>
                    <a:latin typeface="Roboto Cn" pitchFamily="2" charset="0"/>
                    <a:ea typeface="Roboto Cn" pitchFamily="2" charset="0"/>
                    <a:cs typeface="Roboto" panose="02000000000000000000" pitchFamily="2" charset="0"/>
                  </a:rPr>
                  <a:t>STEP 7</a:t>
                </a:r>
                <a:endParaRPr kumimoji="0" lang="fr-BE" sz="1100" b="1" i="0" u="none" strike="noStrike" kern="1200" cap="none" spc="0" normalizeH="0" baseline="0" noProof="0" dirty="0">
                  <a:ln>
                    <a:noFill/>
                  </a:ln>
                  <a:solidFill>
                    <a:srgbClr val="F15B55"/>
                  </a:solidFill>
                  <a:effectLst/>
                  <a:uLnTx/>
                  <a:uFillTx/>
                  <a:latin typeface="Roboto Cn" pitchFamily="2" charset="0"/>
                  <a:ea typeface="Roboto Cn" pitchFamily="2" charset="0"/>
                  <a:cs typeface="Roboto" panose="02000000000000000000" pitchFamily="2" charset="0"/>
                </a:endParaRPr>
              </a:p>
            </p:txBody>
          </p:sp>
        </p:grpSp>
        <p:sp>
          <p:nvSpPr>
            <p:cNvPr id="51" name="TextBox 50">
              <a:extLst>
                <a:ext uri="{FF2B5EF4-FFF2-40B4-BE49-F238E27FC236}">
                  <a16:creationId xmlns:a16="http://schemas.microsoft.com/office/drawing/2014/main" id="{DFFA2677-A51F-449E-AC91-718C6B0C79D9}"/>
                </a:ext>
              </a:extLst>
            </p:cNvPr>
            <p:cNvSpPr txBox="1"/>
            <p:nvPr/>
          </p:nvSpPr>
          <p:spPr>
            <a:xfrm>
              <a:off x="3205605" y="2338100"/>
              <a:ext cx="3645031"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1" u="none" strike="noStrike" kern="1200" cap="none" spc="0" normalizeH="0" baseline="30000" noProof="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rPr>
                <a:t>Permettre aux aidants de souffler</a:t>
              </a:r>
              <a:endParaRPr kumimoji="0" lang="fr-BE" sz="2400" b="1" i="1" u="none" strike="noStrike" kern="1200" cap="none" spc="0" normalizeH="0" baseline="30000" noProof="0" dirty="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endParaRPr>
            </a:p>
          </p:txBody>
        </p:sp>
      </p:grpSp>
      <p:grpSp>
        <p:nvGrpSpPr>
          <p:cNvPr id="59" name="Group 58">
            <a:extLst>
              <a:ext uri="{FF2B5EF4-FFF2-40B4-BE49-F238E27FC236}">
                <a16:creationId xmlns:a16="http://schemas.microsoft.com/office/drawing/2014/main" id="{3B8B0C55-D825-45B0-8F1E-E00537993482}"/>
              </a:ext>
            </a:extLst>
          </p:cNvPr>
          <p:cNvGrpSpPr/>
          <p:nvPr/>
        </p:nvGrpSpPr>
        <p:grpSpPr>
          <a:xfrm>
            <a:off x="2159002" y="2553724"/>
            <a:ext cx="8313215" cy="743669"/>
            <a:chOff x="2159002" y="2553724"/>
            <a:chExt cx="8313215" cy="743669"/>
          </a:xfrm>
        </p:grpSpPr>
        <p:grpSp>
          <p:nvGrpSpPr>
            <p:cNvPr id="11" name="Group 10">
              <a:extLst>
                <a:ext uri="{FF2B5EF4-FFF2-40B4-BE49-F238E27FC236}">
                  <a16:creationId xmlns:a16="http://schemas.microsoft.com/office/drawing/2014/main" id="{E3E8B0FD-4CC9-4D79-A990-18B67FBC1ABB}"/>
                </a:ext>
              </a:extLst>
            </p:cNvPr>
            <p:cNvGrpSpPr/>
            <p:nvPr/>
          </p:nvGrpSpPr>
          <p:grpSpPr>
            <a:xfrm flipH="1">
              <a:off x="2159002" y="2553724"/>
              <a:ext cx="705967" cy="743669"/>
              <a:chOff x="831850" y="2105025"/>
              <a:chExt cx="1003939" cy="1003939"/>
            </a:xfrm>
          </p:grpSpPr>
          <p:sp>
            <p:nvSpPr>
              <p:cNvPr id="27" name="Rectangle 26">
                <a:extLst>
                  <a:ext uri="{FF2B5EF4-FFF2-40B4-BE49-F238E27FC236}">
                    <a16:creationId xmlns:a16="http://schemas.microsoft.com/office/drawing/2014/main" id="{0AA1F62A-4826-48E1-BEFD-FF71EAFF9D82}"/>
                  </a:ext>
                </a:extLst>
              </p:cNvPr>
              <p:cNvSpPr/>
              <p:nvPr/>
            </p:nvSpPr>
            <p:spPr>
              <a:xfrm flipH="1">
                <a:off x="831850" y="2105025"/>
                <a:ext cx="1003939" cy="1003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1" i="0" u="none" strike="noStrike" kern="1200" cap="none" spc="0" normalizeH="0" baseline="0" noProof="0" dirty="0">
                  <a:ln>
                    <a:noFill/>
                  </a:ln>
                  <a:solidFill>
                    <a:prstClr val="white"/>
                  </a:solidFill>
                  <a:effectLst/>
                  <a:uLnTx/>
                  <a:uFillTx/>
                  <a:latin typeface="Roboto Cn" pitchFamily="2" charset="0"/>
                  <a:ea typeface="Roboto Cn" pitchFamily="2" charset="0"/>
                  <a:cs typeface="+mn-cs"/>
                </a:endParaRPr>
              </a:p>
            </p:txBody>
          </p:sp>
          <p:sp>
            <p:nvSpPr>
              <p:cNvPr id="28" name="TextBox 27">
                <a:extLst>
                  <a:ext uri="{FF2B5EF4-FFF2-40B4-BE49-F238E27FC236}">
                    <a16:creationId xmlns:a16="http://schemas.microsoft.com/office/drawing/2014/main" id="{A5FFF07F-7881-4B27-8AE9-0D8E29A9BF6B}"/>
                  </a:ext>
                </a:extLst>
              </p:cNvPr>
              <p:cNvSpPr txBox="1"/>
              <p:nvPr/>
            </p:nvSpPr>
            <p:spPr>
              <a:xfrm flipH="1">
                <a:off x="844550" y="2475185"/>
                <a:ext cx="991236" cy="3728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a:ln>
                      <a:noFill/>
                    </a:ln>
                    <a:solidFill>
                      <a:srgbClr val="F15B55"/>
                    </a:solidFill>
                    <a:effectLst/>
                    <a:uLnTx/>
                    <a:uFillTx/>
                    <a:latin typeface="Roboto Cn" pitchFamily="2" charset="0"/>
                    <a:ea typeface="Roboto Cn" pitchFamily="2" charset="0"/>
                    <a:cs typeface="Roboto" panose="02000000000000000000" pitchFamily="2" charset="0"/>
                  </a:rPr>
                  <a:t>STEP 6</a:t>
                </a:r>
                <a:endParaRPr kumimoji="0" lang="fr-BE" sz="1200" b="1" i="0" u="none" strike="noStrike" kern="1200" cap="none" spc="0" normalizeH="0" baseline="0" noProof="0" dirty="0">
                  <a:ln>
                    <a:noFill/>
                  </a:ln>
                  <a:solidFill>
                    <a:srgbClr val="F15B55"/>
                  </a:solidFill>
                  <a:effectLst/>
                  <a:uLnTx/>
                  <a:uFillTx/>
                  <a:latin typeface="Roboto Cn" pitchFamily="2" charset="0"/>
                  <a:ea typeface="Roboto Cn" pitchFamily="2" charset="0"/>
                  <a:cs typeface="Roboto" panose="02000000000000000000" pitchFamily="2" charset="0"/>
                </a:endParaRPr>
              </a:p>
            </p:txBody>
          </p:sp>
        </p:grpSp>
        <p:sp>
          <p:nvSpPr>
            <p:cNvPr id="52" name="TextBox 51">
              <a:extLst>
                <a:ext uri="{FF2B5EF4-FFF2-40B4-BE49-F238E27FC236}">
                  <a16:creationId xmlns:a16="http://schemas.microsoft.com/office/drawing/2014/main" id="{28122CBA-132E-4EFD-95AF-51EACF1905EB}"/>
                </a:ext>
              </a:extLst>
            </p:cNvPr>
            <p:cNvSpPr txBox="1"/>
            <p:nvPr/>
          </p:nvSpPr>
          <p:spPr>
            <a:xfrm>
              <a:off x="2864969" y="2893871"/>
              <a:ext cx="7607248"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1" u="none" strike="noStrike" kern="1200" cap="none" spc="0" normalizeH="0" baseline="30000" noProof="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rPr>
                <a:t>Prêter attention à la santé de l’aidant et prévenir les impacts sanitaires indésirables</a:t>
              </a:r>
              <a:endParaRPr kumimoji="0" lang="fr-BE" sz="2400" b="1" i="1" u="none" strike="noStrike" kern="1200" cap="none" spc="0" normalizeH="0" baseline="30000" noProof="0" dirty="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endParaRPr>
            </a:p>
          </p:txBody>
        </p:sp>
      </p:grpSp>
      <p:grpSp>
        <p:nvGrpSpPr>
          <p:cNvPr id="37" name="Group 36">
            <a:extLst>
              <a:ext uri="{FF2B5EF4-FFF2-40B4-BE49-F238E27FC236}">
                <a16:creationId xmlns:a16="http://schemas.microsoft.com/office/drawing/2014/main" id="{35C162C8-964B-411C-BA3D-98B628585C74}"/>
              </a:ext>
            </a:extLst>
          </p:cNvPr>
          <p:cNvGrpSpPr/>
          <p:nvPr/>
        </p:nvGrpSpPr>
        <p:grpSpPr>
          <a:xfrm>
            <a:off x="1818366" y="3099233"/>
            <a:ext cx="10520096" cy="743669"/>
            <a:chOff x="1818366" y="3099233"/>
            <a:chExt cx="10175708" cy="743669"/>
          </a:xfrm>
        </p:grpSpPr>
        <p:grpSp>
          <p:nvGrpSpPr>
            <p:cNvPr id="12" name="Group 11">
              <a:extLst>
                <a:ext uri="{FF2B5EF4-FFF2-40B4-BE49-F238E27FC236}">
                  <a16:creationId xmlns:a16="http://schemas.microsoft.com/office/drawing/2014/main" id="{D9ED03B3-0266-48B0-A916-8E52E2952372}"/>
                </a:ext>
              </a:extLst>
            </p:cNvPr>
            <p:cNvGrpSpPr/>
            <p:nvPr/>
          </p:nvGrpSpPr>
          <p:grpSpPr>
            <a:xfrm flipH="1">
              <a:off x="1818366" y="3099233"/>
              <a:ext cx="705967" cy="743669"/>
              <a:chOff x="831850" y="2105025"/>
              <a:chExt cx="1003939" cy="1003939"/>
            </a:xfrm>
          </p:grpSpPr>
          <p:sp>
            <p:nvSpPr>
              <p:cNvPr id="25" name="Rectangle 24">
                <a:extLst>
                  <a:ext uri="{FF2B5EF4-FFF2-40B4-BE49-F238E27FC236}">
                    <a16:creationId xmlns:a16="http://schemas.microsoft.com/office/drawing/2014/main" id="{7592B400-ED8F-47B3-831B-4FD95DDEBF3A}"/>
                  </a:ext>
                </a:extLst>
              </p:cNvPr>
              <p:cNvSpPr/>
              <p:nvPr/>
            </p:nvSpPr>
            <p:spPr>
              <a:xfrm flipH="1">
                <a:off x="831850" y="2105025"/>
                <a:ext cx="1003939" cy="1003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1" i="0" u="none" strike="noStrike" kern="1200" cap="none" spc="0" normalizeH="0" baseline="0" noProof="0" dirty="0">
                  <a:ln>
                    <a:noFill/>
                  </a:ln>
                  <a:solidFill>
                    <a:prstClr val="white"/>
                  </a:solidFill>
                  <a:effectLst/>
                  <a:uLnTx/>
                  <a:uFillTx/>
                  <a:latin typeface="Roboto Cn" pitchFamily="2" charset="0"/>
                  <a:ea typeface="Roboto Cn" pitchFamily="2" charset="0"/>
                  <a:cs typeface="+mn-cs"/>
                </a:endParaRPr>
              </a:p>
            </p:txBody>
          </p:sp>
          <p:sp>
            <p:nvSpPr>
              <p:cNvPr id="26" name="TextBox 25">
                <a:extLst>
                  <a:ext uri="{FF2B5EF4-FFF2-40B4-BE49-F238E27FC236}">
                    <a16:creationId xmlns:a16="http://schemas.microsoft.com/office/drawing/2014/main" id="{710297E2-F34F-42DF-B1EF-1B6EB95F0C31}"/>
                  </a:ext>
                </a:extLst>
              </p:cNvPr>
              <p:cNvSpPr txBox="1"/>
              <p:nvPr/>
            </p:nvSpPr>
            <p:spPr>
              <a:xfrm flipH="1">
                <a:off x="844550" y="2475185"/>
                <a:ext cx="991236" cy="3521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a:ln>
                      <a:noFill/>
                    </a:ln>
                    <a:solidFill>
                      <a:srgbClr val="F15B55"/>
                    </a:solidFill>
                    <a:effectLst/>
                    <a:uLnTx/>
                    <a:uFillTx/>
                    <a:latin typeface="Roboto Cn" pitchFamily="2" charset="0"/>
                    <a:ea typeface="Roboto Cn" pitchFamily="2" charset="0"/>
                    <a:cs typeface="Roboto" panose="02000000000000000000" pitchFamily="2" charset="0"/>
                  </a:rPr>
                  <a:t>STEP 5</a:t>
                </a:r>
                <a:endParaRPr kumimoji="0" lang="fr-BE" sz="1100" b="1" i="0" u="none" strike="noStrike" kern="1200" cap="none" spc="0" normalizeH="0" baseline="0" noProof="0" dirty="0">
                  <a:ln>
                    <a:noFill/>
                  </a:ln>
                  <a:solidFill>
                    <a:srgbClr val="F15B55"/>
                  </a:solidFill>
                  <a:effectLst/>
                  <a:uLnTx/>
                  <a:uFillTx/>
                  <a:latin typeface="Roboto Cn" pitchFamily="2" charset="0"/>
                  <a:ea typeface="Roboto Cn" pitchFamily="2" charset="0"/>
                  <a:cs typeface="Roboto" panose="02000000000000000000" pitchFamily="2" charset="0"/>
                </a:endParaRPr>
              </a:p>
            </p:txBody>
          </p:sp>
        </p:grpSp>
        <p:sp>
          <p:nvSpPr>
            <p:cNvPr id="53" name="TextBox 52">
              <a:extLst>
                <a:ext uri="{FF2B5EF4-FFF2-40B4-BE49-F238E27FC236}">
                  <a16:creationId xmlns:a16="http://schemas.microsoft.com/office/drawing/2014/main" id="{95E69247-67A3-4E78-87AB-01F3C9CBB715}"/>
                </a:ext>
              </a:extLst>
            </p:cNvPr>
            <p:cNvSpPr txBox="1"/>
            <p:nvPr/>
          </p:nvSpPr>
          <p:spPr>
            <a:xfrm>
              <a:off x="2563661" y="3422065"/>
              <a:ext cx="9430413"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1" u="none" strike="noStrike" kern="1200" cap="none" spc="0" normalizeH="0" baseline="30000" noProof="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rPr>
                <a:t>Faciliter l’accès des aidants à l’information et au conseil relatifs au soin, </a:t>
              </a:r>
              <a:r>
                <a:rPr lang="fr-BE" sz="2400" b="1" i="1" baseline="30000">
                  <a:solidFill>
                    <a:srgbClr val="213365"/>
                  </a:solidFill>
                  <a:effectLst>
                    <a:outerShdw blurRad="12700" dist="38100" dir="2700000" algn="tl" rotWithShape="0">
                      <a:prstClr val="white">
                        <a:alpha val="40000"/>
                      </a:prstClr>
                    </a:outerShdw>
                  </a:effectLst>
                  <a:latin typeface="Roboto Cn" pitchFamily="2" charset="0"/>
                  <a:ea typeface="Roboto Cn" pitchFamily="2" charset="0"/>
                </a:rPr>
                <a:t>à</a:t>
              </a:r>
              <a:r>
                <a:rPr kumimoji="0" lang="fr-BE" sz="2400" b="1" i="1" u="none" strike="noStrike" kern="1200" cap="none" spc="0" normalizeH="0" baseline="30000" noProof="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rPr>
                <a:t> l’aidance et </a:t>
              </a:r>
              <a:r>
                <a:rPr lang="fr-BE" sz="2400" b="1" i="1" baseline="30000">
                  <a:solidFill>
                    <a:srgbClr val="213365"/>
                  </a:solidFill>
                  <a:effectLst>
                    <a:outerShdw blurRad="12700" dist="38100" dir="2700000" algn="tl" rotWithShape="0">
                      <a:prstClr val="white">
                        <a:alpha val="40000"/>
                      </a:prstClr>
                    </a:outerShdw>
                  </a:effectLst>
                  <a:latin typeface="Roboto Cn" pitchFamily="2" charset="0"/>
                  <a:ea typeface="Roboto Cn" pitchFamily="2" charset="0"/>
                </a:rPr>
                <a:t>à</a:t>
              </a:r>
              <a:r>
                <a:rPr kumimoji="0" lang="fr-BE" sz="2400" b="1" i="1" u="none" strike="noStrike" kern="1200" cap="none" spc="0" normalizeH="0" baseline="30000" noProof="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rPr>
                <a:t> la conciliation vie/aidance</a:t>
              </a:r>
              <a:endParaRPr kumimoji="0" lang="fr-BE" sz="2400" b="1" i="1" u="none" strike="noStrike" kern="1200" cap="none" spc="0" normalizeH="0" baseline="30000" noProof="0" dirty="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endParaRPr>
            </a:p>
          </p:txBody>
        </p:sp>
      </p:grpSp>
      <p:grpSp>
        <p:nvGrpSpPr>
          <p:cNvPr id="6" name="Group 5">
            <a:extLst>
              <a:ext uri="{FF2B5EF4-FFF2-40B4-BE49-F238E27FC236}">
                <a16:creationId xmlns:a16="http://schemas.microsoft.com/office/drawing/2014/main" id="{BEA1B3CC-6D2C-437E-838E-7F72B406F8C4}"/>
              </a:ext>
            </a:extLst>
          </p:cNvPr>
          <p:cNvGrpSpPr/>
          <p:nvPr/>
        </p:nvGrpSpPr>
        <p:grpSpPr>
          <a:xfrm>
            <a:off x="1477730" y="3644741"/>
            <a:ext cx="9872189" cy="743669"/>
            <a:chOff x="1477730" y="3644741"/>
            <a:chExt cx="9872189" cy="743669"/>
          </a:xfrm>
        </p:grpSpPr>
        <p:grpSp>
          <p:nvGrpSpPr>
            <p:cNvPr id="13" name="Group 12">
              <a:extLst>
                <a:ext uri="{FF2B5EF4-FFF2-40B4-BE49-F238E27FC236}">
                  <a16:creationId xmlns:a16="http://schemas.microsoft.com/office/drawing/2014/main" id="{0DE677CD-E931-4418-93BE-2C3726BC6052}"/>
                </a:ext>
              </a:extLst>
            </p:cNvPr>
            <p:cNvGrpSpPr/>
            <p:nvPr/>
          </p:nvGrpSpPr>
          <p:grpSpPr>
            <a:xfrm flipH="1">
              <a:off x="1477730" y="3644741"/>
              <a:ext cx="705967" cy="743669"/>
              <a:chOff x="831850" y="2105025"/>
              <a:chExt cx="1003939" cy="1003939"/>
            </a:xfrm>
          </p:grpSpPr>
          <p:sp>
            <p:nvSpPr>
              <p:cNvPr id="23" name="Rectangle 22">
                <a:extLst>
                  <a:ext uri="{FF2B5EF4-FFF2-40B4-BE49-F238E27FC236}">
                    <a16:creationId xmlns:a16="http://schemas.microsoft.com/office/drawing/2014/main" id="{FCB00B45-F087-4D23-AB7D-F8C12D05A267}"/>
                  </a:ext>
                </a:extLst>
              </p:cNvPr>
              <p:cNvSpPr/>
              <p:nvPr/>
            </p:nvSpPr>
            <p:spPr>
              <a:xfrm flipH="1">
                <a:off x="831850" y="2105025"/>
                <a:ext cx="1003939" cy="1003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1" i="0" u="none" strike="noStrike" kern="1200" cap="none" spc="0" normalizeH="0" baseline="0" noProof="0" dirty="0">
                  <a:ln>
                    <a:noFill/>
                  </a:ln>
                  <a:solidFill>
                    <a:prstClr val="white"/>
                  </a:solidFill>
                  <a:effectLst/>
                  <a:uLnTx/>
                  <a:uFillTx/>
                  <a:latin typeface="Roboto Cn" pitchFamily="2" charset="0"/>
                  <a:ea typeface="Roboto Cn" pitchFamily="2" charset="0"/>
                  <a:cs typeface="+mn-cs"/>
                </a:endParaRPr>
              </a:p>
            </p:txBody>
          </p:sp>
          <p:sp>
            <p:nvSpPr>
              <p:cNvPr id="24" name="TextBox 23">
                <a:extLst>
                  <a:ext uri="{FF2B5EF4-FFF2-40B4-BE49-F238E27FC236}">
                    <a16:creationId xmlns:a16="http://schemas.microsoft.com/office/drawing/2014/main" id="{C839C733-8EE9-4243-9128-BD8474E68F7A}"/>
                  </a:ext>
                </a:extLst>
              </p:cNvPr>
              <p:cNvSpPr txBox="1"/>
              <p:nvPr/>
            </p:nvSpPr>
            <p:spPr>
              <a:xfrm flipH="1">
                <a:off x="844550" y="2475185"/>
                <a:ext cx="991236" cy="3521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a:ln>
                      <a:noFill/>
                    </a:ln>
                    <a:solidFill>
                      <a:srgbClr val="F15B55"/>
                    </a:solidFill>
                    <a:effectLst/>
                    <a:uLnTx/>
                    <a:uFillTx/>
                    <a:latin typeface="Roboto Cn" pitchFamily="2" charset="0"/>
                    <a:ea typeface="Roboto Cn" pitchFamily="2" charset="0"/>
                    <a:cs typeface="Roboto" panose="02000000000000000000" pitchFamily="2" charset="0"/>
                  </a:rPr>
                  <a:t>STEP 4</a:t>
                </a:r>
                <a:endParaRPr kumimoji="0" lang="fr-BE" sz="1100" b="1" i="0" u="none" strike="noStrike" kern="1200" cap="none" spc="0" normalizeH="0" baseline="0" noProof="0" dirty="0">
                  <a:ln>
                    <a:noFill/>
                  </a:ln>
                  <a:solidFill>
                    <a:srgbClr val="F15B55"/>
                  </a:solidFill>
                  <a:effectLst/>
                  <a:uLnTx/>
                  <a:uFillTx/>
                  <a:latin typeface="Roboto Cn" pitchFamily="2" charset="0"/>
                  <a:ea typeface="Roboto Cn" pitchFamily="2" charset="0"/>
                  <a:cs typeface="Roboto" panose="02000000000000000000" pitchFamily="2" charset="0"/>
                </a:endParaRPr>
              </a:p>
            </p:txBody>
          </p:sp>
        </p:grpSp>
        <p:sp>
          <p:nvSpPr>
            <p:cNvPr id="55" name="TextBox 54">
              <a:extLst>
                <a:ext uri="{FF2B5EF4-FFF2-40B4-BE49-F238E27FC236}">
                  <a16:creationId xmlns:a16="http://schemas.microsoft.com/office/drawing/2014/main" id="{E41B1D76-3B93-4A3E-8F72-4B2F5E56C7AE}"/>
                </a:ext>
              </a:extLst>
            </p:cNvPr>
            <p:cNvSpPr txBox="1"/>
            <p:nvPr/>
          </p:nvSpPr>
          <p:spPr>
            <a:xfrm>
              <a:off x="2183697" y="3965208"/>
              <a:ext cx="9166222"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1" u="none" strike="noStrike" kern="1200" cap="none" spc="0" normalizeH="0" baseline="30000" noProof="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rPr>
                <a:t>Soutenir des </a:t>
              </a:r>
              <a:r>
                <a:rPr lang="fr-BE" sz="2400" b="1" i="1" baseline="30000">
                  <a:solidFill>
                    <a:srgbClr val="213365"/>
                  </a:solidFill>
                  <a:effectLst>
                    <a:outerShdw blurRad="12700" dist="38100" dir="2700000" algn="tl" rotWithShape="0">
                      <a:prstClr val="white">
                        <a:alpha val="40000"/>
                      </a:prstClr>
                    </a:outerShdw>
                  </a:effectLst>
                  <a:latin typeface="Roboto Cn" pitchFamily="2" charset="0"/>
                  <a:ea typeface="Roboto Cn" pitchFamily="2" charset="0"/>
                </a:rPr>
                <a:t>partenariats de soins intégrés </a:t>
              </a:r>
              <a:r>
                <a:rPr kumimoji="0" lang="fr-BE" sz="2400" b="1" i="1" u="none" strike="noStrike" kern="1200" cap="none" spc="0" normalizeH="0" baseline="30000" noProof="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rPr>
                <a:t>et accessibles au plus près des </a:t>
              </a:r>
              <a:r>
                <a:rPr lang="fr-BE" sz="2400" b="1" i="1" baseline="30000">
                  <a:solidFill>
                    <a:srgbClr val="213365"/>
                  </a:solidFill>
                  <a:effectLst>
                    <a:outerShdw blurRad="12700" dist="38100" dir="2700000" algn="tl" rotWithShape="0">
                      <a:prstClr val="white">
                        <a:alpha val="40000"/>
                      </a:prstClr>
                    </a:outerShdw>
                  </a:effectLst>
                  <a:latin typeface="Roboto Cn" pitchFamily="2" charset="0"/>
                  <a:ea typeface="Roboto Cn" pitchFamily="2" charset="0"/>
                </a:rPr>
                <a:t>besoins</a:t>
              </a:r>
              <a:endParaRPr kumimoji="0" lang="fr-BE" sz="2400" b="1" i="1" u="none" strike="noStrike" kern="1200" cap="none" spc="0" normalizeH="0" baseline="30000" noProof="0" dirty="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endParaRPr>
            </a:p>
          </p:txBody>
        </p:sp>
      </p:grpSp>
      <p:grpSp>
        <p:nvGrpSpPr>
          <p:cNvPr id="5" name="Group 4">
            <a:extLst>
              <a:ext uri="{FF2B5EF4-FFF2-40B4-BE49-F238E27FC236}">
                <a16:creationId xmlns:a16="http://schemas.microsoft.com/office/drawing/2014/main" id="{82AF32A1-C99F-4D91-83A5-AA866047A298}"/>
              </a:ext>
            </a:extLst>
          </p:cNvPr>
          <p:cNvGrpSpPr/>
          <p:nvPr/>
        </p:nvGrpSpPr>
        <p:grpSpPr>
          <a:xfrm>
            <a:off x="1137094" y="4190250"/>
            <a:ext cx="4350998" cy="743669"/>
            <a:chOff x="1137094" y="4190250"/>
            <a:chExt cx="4350998" cy="743669"/>
          </a:xfrm>
        </p:grpSpPr>
        <p:grpSp>
          <p:nvGrpSpPr>
            <p:cNvPr id="14" name="Group 13">
              <a:extLst>
                <a:ext uri="{FF2B5EF4-FFF2-40B4-BE49-F238E27FC236}">
                  <a16:creationId xmlns:a16="http://schemas.microsoft.com/office/drawing/2014/main" id="{8C0A0C1B-AB1F-40E8-AECF-7F3D0905F4B1}"/>
                </a:ext>
              </a:extLst>
            </p:cNvPr>
            <p:cNvGrpSpPr/>
            <p:nvPr/>
          </p:nvGrpSpPr>
          <p:grpSpPr>
            <a:xfrm flipH="1">
              <a:off x="1137094" y="4190250"/>
              <a:ext cx="705967" cy="743669"/>
              <a:chOff x="831850" y="2105025"/>
              <a:chExt cx="1003939" cy="1003939"/>
            </a:xfrm>
          </p:grpSpPr>
          <p:sp>
            <p:nvSpPr>
              <p:cNvPr id="21" name="Rectangle 20">
                <a:extLst>
                  <a:ext uri="{FF2B5EF4-FFF2-40B4-BE49-F238E27FC236}">
                    <a16:creationId xmlns:a16="http://schemas.microsoft.com/office/drawing/2014/main" id="{3B424939-D5CB-4D42-BE5E-325641B4F19B}"/>
                  </a:ext>
                </a:extLst>
              </p:cNvPr>
              <p:cNvSpPr/>
              <p:nvPr/>
            </p:nvSpPr>
            <p:spPr>
              <a:xfrm flipH="1">
                <a:off x="831850" y="2105025"/>
                <a:ext cx="1003939" cy="1003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1" i="0" u="none" strike="noStrike" kern="1200" cap="none" spc="0" normalizeH="0" baseline="0" noProof="0" dirty="0">
                  <a:ln>
                    <a:noFill/>
                  </a:ln>
                  <a:solidFill>
                    <a:prstClr val="white"/>
                  </a:solidFill>
                  <a:effectLst/>
                  <a:uLnTx/>
                  <a:uFillTx/>
                  <a:latin typeface="Roboto Cn" pitchFamily="2" charset="0"/>
                  <a:ea typeface="Roboto Cn" pitchFamily="2" charset="0"/>
                  <a:cs typeface="+mn-cs"/>
                </a:endParaRPr>
              </a:p>
            </p:txBody>
          </p:sp>
          <p:sp>
            <p:nvSpPr>
              <p:cNvPr id="22" name="TextBox 21">
                <a:extLst>
                  <a:ext uri="{FF2B5EF4-FFF2-40B4-BE49-F238E27FC236}">
                    <a16:creationId xmlns:a16="http://schemas.microsoft.com/office/drawing/2014/main" id="{39FBB42D-7728-459B-BCF0-BFE4BB013018}"/>
                  </a:ext>
                </a:extLst>
              </p:cNvPr>
              <p:cNvSpPr txBox="1"/>
              <p:nvPr/>
            </p:nvSpPr>
            <p:spPr>
              <a:xfrm flipH="1">
                <a:off x="844550" y="2475185"/>
                <a:ext cx="991236" cy="3521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a:ln>
                      <a:noFill/>
                    </a:ln>
                    <a:solidFill>
                      <a:srgbClr val="F15B55"/>
                    </a:solidFill>
                    <a:effectLst/>
                    <a:uLnTx/>
                    <a:uFillTx/>
                    <a:latin typeface="Roboto Cn" pitchFamily="2" charset="0"/>
                    <a:ea typeface="Roboto Cn" pitchFamily="2" charset="0"/>
                    <a:cs typeface="Roboto" panose="02000000000000000000" pitchFamily="2" charset="0"/>
                  </a:rPr>
                  <a:t>STEP 3</a:t>
                </a:r>
                <a:endParaRPr kumimoji="0" lang="fr-BE" sz="1100" b="1" i="0" u="none" strike="noStrike" kern="1200" cap="none" spc="0" normalizeH="0" baseline="0" noProof="0" dirty="0">
                  <a:ln>
                    <a:noFill/>
                  </a:ln>
                  <a:solidFill>
                    <a:srgbClr val="F15B55"/>
                  </a:solidFill>
                  <a:effectLst/>
                  <a:uLnTx/>
                  <a:uFillTx/>
                  <a:latin typeface="Roboto Cn" pitchFamily="2" charset="0"/>
                  <a:ea typeface="Roboto Cn" pitchFamily="2" charset="0"/>
                  <a:cs typeface="Roboto" panose="02000000000000000000" pitchFamily="2" charset="0"/>
                </a:endParaRPr>
              </a:p>
            </p:txBody>
          </p:sp>
        </p:grpSp>
        <p:sp>
          <p:nvSpPr>
            <p:cNvPr id="56" name="TextBox 55">
              <a:extLst>
                <a:ext uri="{FF2B5EF4-FFF2-40B4-BE49-F238E27FC236}">
                  <a16:creationId xmlns:a16="http://schemas.microsoft.com/office/drawing/2014/main" id="{E6F4FB06-50CE-46F1-8335-C5BB085655D2}"/>
                </a:ext>
              </a:extLst>
            </p:cNvPr>
            <p:cNvSpPr txBox="1"/>
            <p:nvPr/>
          </p:nvSpPr>
          <p:spPr>
            <a:xfrm>
              <a:off x="1843061" y="4513082"/>
              <a:ext cx="3645031"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1" u="none" strike="noStrike" kern="1200" cap="none" spc="0" normalizeH="0" baseline="30000" noProof="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rPr>
                <a:t>Evaluer le besoin des aidants</a:t>
              </a:r>
              <a:endParaRPr kumimoji="0" lang="fr-BE" sz="2400" b="1" i="1" u="none" strike="noStrike" kern="1200" cap="none" spc="0" normalizeH="0" baseline="30000" noProof="0" dirty="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endParaRPr>
            </a:p>
          </p:txBody>
        </p:sp>
      </p:grpSp>
      <p:grpSp>
        <p:nvGrpSpPr>
          <p:cNvPr id="4" name="Group 3">
            <a:extLst>
              <a:ext uri="{FF2B5EF4-FFF2-40B4-BE49-F238E27FC236}">
                <a16:creationId xmlns:a16="http://schemas.microsoft.com/office/drawing/2014/main" id="{9741D166-8EB9-49DC-906D-52F58BB370D4}"/>
              </a:ext>
            </a:extLst>
          </p:cNvPr>
          <p:cNvGrpSpPr/>
          <p:nvPr/>
        </p:nvGrpSpPr>
        <p:grpSpPr>
          <a:xfrm>
            <a:off x="796458" y="4735758"/>
            <a:ext cx="7431140" cy="743669"/>
            <a:chOff x="796458" y="4735758"/>
            <a:chExt cx="7431140" cy="743669"/>
          </a:xfrm>
        </p:grpSpPr>
        <p:grpSp>
          <p:nvGrpSpPr>
            <p:cNvPr id="15" name="Group 14">
              <a:extLst>
                <a:ext uri="{FF2B5EF4-FFF2-40B4-BE49-F238E27FC236}">
                  <a16:creationId xmlns:a16="http://schemas.microsoft.com/office/drawing/2014/main" id="{A60A8A99-3409-4450-AC2A-2D4BFE2D032F}"/>
                </a:ext>
              </a:extLst>
            </p:cNvPr>
            <p:cNvGrpSpPr/>
            <p:nvPr/>
          </p:nvGrpSpPr>
          <p:grpSpPr>
            <a:xfrm flipH="1">
              <a:off x="796458" y="4735758"/>
              <a:ext cx="705967" cy="743669"/>
              <a:chOff x="831850" y="2105025"/>
              <a:chExt cx="1003939" cy="1003939"/>
            </a:xfrm>
          </p:grpSpPr>
          <p:sp>
            <p:nvSpPr>
              <p:cNvPr id="19" name="Rectangle 18">
                <a:extLst>
                  <a:ext uri="{FF2B5EF4-FFF2-40B4-BE49-F238E27FC236}">
                    <a16:creationId xmlns:a16="http://schemas.microsoft.com/office/drawing/2014/main" id="{0CB106EA-5E18-4148-A413-5D3E9117D07B}"/>
                  </a:ext>
                </a:extLst>
              </p:cNvPr>
              <p:cNvSpPr/>
              <p:nvPr/>
            </p:nvSpPr>
            <p:spPr>
              <a:xfrm flipH="1">
                <a:off x="831850" y="2105025"/>
                <a:ext cx="1003939" cy="1003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1" i="0" u="none" strike="noStrike" kern="1200" cap="none" spc="0" normalizeH="0" baseline="0" noProof="0" dirty="0">
                  <a:ln>
                    <a:noFill/>
                  </a:ln>
                  <a:solidFill>
                    <a:prstClr val="white"/>
                  </a:solidFill>
                  <a:effectLst/>
                  <a:uLnTx/>
                  <a:uFillTx/>
                  <a:latin typeface="Roboto Cn" pitchFamily="2" charset="0"/>
                  <a:ea typeface="Roboto Cn" pitchFamily="2" charset="0"/>
                  <a:cs typeface="+mn-cs"/>
                </a:endParaRPr>
              </a:p>
            </p:txBody>
          </p:sp>
          <p:sp>
            <p:nvSpPr>
              <p:cNvPr id="20" name="TextBox 19">
                <a:extLst>
                  <a:ext uri="{FF2B5EF4-FFF2-40B4-BE49-F238E27FC236}">
                    <a16:creationId xmlns:a16="http://schemas.microsoft.com/office/drawing/2014/main" id="{E066F58C-2A43-4ED3-B855-9A9219E3AB68}"/>
                  </a:ext>
                </a:extLst>
              </p:cNvPr>
              <p:cNvSpPr txBox="1"/>
              <p:nvPr/>
            </p:nvSpPr>
            <p:spPr>
              <a:xfrm flipH="1">
                <a:off x="844550" y="2475185"/>
                <a:ext cx="991236" cy="3521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a:ln>
                      <a:noFill/>
                    </a:ln>
                    <a:solidFill>
                      <a:srgbClr val="F15B55"/>
                    </a:solidFill>
                    <a:effectLst/>
                    <a:uLnTx/>
                    <a:uFillTx/>
                    <a:latin typeface="Roboto Cn" pitchFamily="2" charset="0"/>
                    <a:ea typeface="Roboto Cn" pitchFamily="2" charset="0"/>
                    <a:cs typeface="Roboto" panose="02000000000000000000" pitchFamily="2" charset="0"/>
                  </a:rPr>
                  <a:t>STEP 2</a:t>
                </a:r>
                <a:endParaRPr kumimoji="0" lang="fr-BE" sz="1100" b="1" i="0" u="none" strike="noStrike" kern="1200" cap="none" spc="0" normalizeH="0" baseline="0" noProof="0" dirty="0">
                  <a:ln>
                    <a:noFill/>
                  </a:ln>
                  <a:solidFill>
                    <a:srgbClr val="F15B55"/>
                  </a:solidFill>
                  <a:effectLst/>
                  <a:uLnTx/>
                  <a:uFillTx/>
                  <a:latin typeface="Roboto Cn" pitchFamily="2" charset="0"/>
                  <a:ea typeface="Roboto Cn" pitchFamily="2" charset="0"/>
                  <a:cs typeface="Roboto" panose="02000000000000000000" pitchFamily="2" charset="0"/>
                </a:endParaRPr>
              </a:p>
            </p:txBody>
          </p:sp>
        </p:grpSp>
        <p:sp>
          <p:nvSpPr>
            <p:cNvPr id="57" name="TextBox 56">
              <a:extLst>
                <a:ext uri="{FF2B5EF4-FFF2-40B4-BE49-F238E27FC236}">
                  <a16:creationId xmlns:a16="http://schemas.microsoft.com/office/drawing/2014/main" id="{DE521721-3DC0-4CE8-B5AA-E05CB961C5D6}"/>
                </a:ext>
              </a:extLst>
            </p:cNvPr>
            <p:cNvSpPr txBox="1"/>
            <p:nvPr/>
          </p:nvSpPr>
          <p:spPr>
            <a:xfrm>
              <a:off x="1519531" y="5044451"/>
              <a:ext cx="6708067"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1" u="none" strike="noStrike" kern="1200" cap="none" spc="0" normalizeH="0" baseline="30000" noProof="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rPr>
                <a:t>Identifier les aidants</a:t>
              </a:r>
              <a:endParaRPr kumimoji="0" lang="fr-BE" sz="2400" b="1" i="1" u="none" strike="noStrike" kern="1200" cap="none" spc="0" normalizeH="0" baseline="30000" noProof="0" dirty="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endParaRPr>
            </a:p>
          </p:txBody>
        </p:sp>
      </p:grpSp>
      <p:grpSp>
        <p:nvGrpSpPr>
          <p:cNvPr id="3" name="Group 2">
            <a:extLst>
              <a:ext uri="{FF2B5EF4-FFF2-40B4-BE49-F238E27FC236}">
                <a16:creationId xmlns:a16="http://schemas.microsoft.com/office/drawing/2014/main" id="{1A6EB5EF-8237-4592-B269-2E5B549F6FA2}"/>
              </a:ext>
            </a:extLst>
          </p:cNvPr>
          <p:cNvGrpSpPr/>
          <p:nvPr/>
        </p:nvGrpSpPr>
        <p:grpSpPr>
          <a:xfrm>
            <a:off x="455818" y="5281271"/>
            <a:ext cx="4350998" cy="743669"/>
            <a:chOff x="455818" y="5281271"/>
            <a:chExt cx="4350998" cy="743669"/>
          </a:xfrm>
        </p:grpSpPr>
        <p:grpSp>
          <p:nvGrpSpPr>
            <p:cNvPr id="16" name="Group 15">
              <a:extLst>
                <a:ext uri="{FF2B5EF4-FFF2-40B4-BE49-F238E27FC236}">
                  <a16:creationId xmlns:a16="http://schemas.microsoft.com/office/drawing/2014/main" id="{54708A86-C69A-404D-8104-C710F150E153}"/>
                </a:ext>
              </a:extLst>
            </p:cNvPr>
            <p:cNvGrpSpPr/>
            <p:nvPr/>
          </p:nvGrpSpPr>
          <p:grpSpPr>
            <a:xfrm flipH="1">
              <a:off x="455818" y="5281271"/>
              <a:ext cx="705967" cy="743669"/>
              <a:chOff x="831850" y="2105025"/>
              <a:chExt cx="1003939" cy="1003939"/>
            </a:xfrm>
          </p:grpSpPr>
          <p:sp>
            <p:nvSpPr>
              <p:cNvPr id="17" name="Rectangle 16">
                <a:extLst>
                  <a:ext uri="{FF2B5EF4-FFF2-40B4-BE49-F238E27FC236}">
                    <a16:creationId xmlns:a16="http://schemas.microsoft.com/office/drawing/2014/main" id="{492EB7BA-F545-43AD-868A-CFBA3915D1D6}"/>
                  </a:ext>
                </a:extLst>
              </p:cNvPr>
              <p:cNvSpPr/>
              <p:nvPr/>
            </p:nvSpPr>
            <p:spPr>
              <a:xfrm flipH="1">
                <a:off x="831850" y="2105025"/>
                <a:ext cx="1003939" cy="1003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1" i="0" u="none" strike="noStrike" kern="1200" cap="none" spc="0" normalizeH="0" baseline="0" noProof="0" dirty="0">
                  <a:ln>
                    <a:noFill/>
                  </a:ln>
                  <a:solidFill>
                    <a:prstClr val="white"/>
                  </a:solidFill>
                  <a:effectLst/>
                  <a:uLnTx/>
                  <a:uFillTx/>
                  <a:latin typeface="Roboto Cn" pitchFamily="2" charset="0"/>
                  <a:ea typeface="Roboto Cn" pitchFamily="2" charset="0"/>
                  <a:cs typeface="+mn-cs"/>
                </a:endParaRPr>
              </a:p>
            </p:txBody>
          </p:sp>
          <p:sp>
            <p:nvSpPr>
              <p:cNvPr id="18" name="TextBox 17">
                <a:extLst>
                  <a:ext uri="{FF2B5EF4-FFF2-40B4-BE49-F238E27FC236}">
                    <a16:creationId xmlns:a16="http://schemas.microsoft.com/office/drawing/2014/main" id="{03796132-5357-414F-AB49-FE57D2EA969F}"/>
                  </a:ext>
                </a:extLst>
              </p:cNvPr>
              <p:cNvSpPr txBox="1"/>
              <p:nvPr/>
            </p:nvSpPr>
            <p:spPr>
              <a:xfrm flipH="1">
                <a:off x="844550" y="2475185"/>
                <a:ext cx="991236" cy="3521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a:ln>
                      <a:noFill/>
                    </a:ln>
                    <a:solidFill>
                      <a:srgbClr val="F15B55"/>
                    </a:solidFill>
                    <a:effectLst/>
                    <a:uLnTx/>
                    <a:uFillTx/>
                    <a:latin typeface="Roboto Cn" pitchFamily="2" charset="0"/>
                    <a:ea typeface="Roboto Cn" pitchFamily="2" charset="0"/>
                    <a:cs typeface="Roboto" panose="02000000000000000000" pitchFamily="2" charset="0"/>
                  </a:rPr>
                  <a:t>STEP 1</a:t>
                </a:r>
                <a:endParaRPr kumimoji="0" lang="fr-BE" sz="1100" b="1" i="0" u="none" strike="noStrike" kern="1200" cap="none" spc="0" normalizeH="0" baseline="0" noProof="0" dirty="0">
                  <a:ln>
                    <a:noFill/>
                  </a:ln>
                  <a:solidFill>
                    <a:srgbClr val="F15B55"/>
                  </a:solidFill>
                  <a:effectLst/>
                  <a:uLnTx/>
                  <a:uFillTx/>
                  <a:latin typeface="Roboto Cn" pitchFamily="2" charset="0"/>
                  <a:ea typeface="Roboto Cn" pitchFamily="2" charset="0"/>
                  <a:cs typeface="Roboto" panose="02000000000000000000" pitchFamily="2" charset="0"/>
                </a:endParaRPr>
              </a:p>
            </p:txBody>
          </p:sp>
        </p:grpSp>
        <p:sp>
          <p:nvSpPr>
            <p:cNvPr id="58" name="TextBox 57">
              <a:extLst>
                <a:ext uri="{FF2B5EF4-FFF2-40B4-BE49-F238E27FC236}">
                  <a16:creationId xmlns:a16="http://schemas.microsoft.com/office/drawing/2014/main" id="{06856A44-B422-4F0D-98B9-25FDBAFFD4A2}"/>
                </a:ext>
              </a:extLst>
            </p:cNvPr>
            <p:cNvSpPr txBox="1"/>
            <p:nvPr/>
          </p:nvSpPr>
          <p:spPr>
            <a:xfrm>
              <a:off x="1161785" y="5599348"/>
              <a:ext cx="3645031"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1" u="none" strike="noStrike" kern="1200" cap="none" spc="0" normalizeH="0" baseline="30000" noProof="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rPr>
                <a:t>Définir et reconnaître les aidants</a:t>
              </a:r>
              <a:endParaRPr kumimoji="0" lang="fr-BE" sz="2400" b="1" i="1" u="none" strike="noStrike" kern="1200" cap="none" spc="0" normalizeH="0" baseline="30000" noProof="0" dirty="0">
                <a:ln>
                  <a:noFill/>
                </a:ln>
                <a:solidFill>
                  <a:srgbClr val="213365"/>
                </a:solidFill>
                <a:effectLst>
                  <a:outerShdw blurRad="12700" dist="38100" dir="2700000" algn="tl" rotWithShape="0">
                    <a:prstClr val="white">
                      <a:alpha val="40000"/>
                    </a:prstClr>
                  </a:outerShdw>
                </a:effectLst>
                <a:uLnTx/>
                <a:uFillTx/>
                <a:latin typeface="Roboto Cn" pitchFamily="2" charset="0"/>
                <a:ea typeface="Roboto Cn" pitchFamily="2" charset="0"/>
                <a:cs typeface="+mn-cs"/>
              </a:endParaRPr>
            </a:p>
          </p:txBody>
        </p:sp>
      </p:grpSp>
    </p:spTree>
    <p:extLst>
      <p:ext uri="{BB962C8B-B14F-4D97-AF65-F5344CB8AC3E}">
        <p14:creationId xmlns:p14="http://schemas.microsoft.com/office/powerpoint/2010/main" val="236623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663C17-E280-4C14-BD10-4F1273E8B18A}"/>
              </a:ext>
            </a:extLst>
          </p:cNvPr>
          <p:cNvPicPr>
            <a:picLocks noChangeAspect="1"/>
          </p:cNvPicPr>
          <p:nvPr/>
        </p:nvPicPr>
        <p:blipFill>
          <a:blip r:embed="rId3"/>
          <a:stretch>
            <a:fillRect/>
          </a:stretch>
        </p:blipFill>
        <p:spPr>
          <a:xfrm>
            <a:off x="1852547" y="0"/>
            <a:ext cx="9999023" cy="6887648"/>
          </a:xfrm>
          <a:prstGeom prst="rect">
            <a:avLst/>
          </a:prstGeom>
        </p:spPr>
      </p:pic>
    </p:spTree>
    <p:extLst>
      <p:ext uri="{BB962C8B-B14F-4D97-AF65-F5344CB8AC3E}">
        <p14:creationId xmlns:p14="http://schemas.microsoft.com/office/powerpoint/2010/main" val="72768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9">
            <a:extLst>
              <a:ext uri="{FF2B5EF4-FFF2-40B4-BE49-F238E27FC236}">
                <a16:creationId xmlns:a16="http://schemas.microsoft.com/office/drawing/2014/main" id="{CB7C3DF2-C339-47CE-A837-E9FA4CED3577}"/>
              </a:ext>
            </a:extLst>
          </p:cNvPr>
          <p:cNvSpPr>
            <a:spLocks noGrp="1" noChangeArrowheads="1"/>
          </p:cNvSpPr>
          <p:nvPr>
            <p:ph type="title"/>
          </p:nvPr>
        </p:nvSpPr>
        <p:spPr>
          <a:xfrm>
            <a:off x="885988" y="86516"/>
            <a:ext cx="10391612" cy="757130"/>
          </a:xfrm>
        </p:spPr>
        <p:txBody>
          <a:bodyPr wrap="square">
            <a:spAutoFit/>
          </a:bodyPr>
          <a:lstStyle/>
          <a:p>
            <a:pPr algn="ctr"/>
            <a:r>
              <a:rPr lang="fr-BE" altLang="en-US" sz="4800">
                <a:solidFill>
                  <a:srgbClr val="1D3C68"/>
                </a:solidFill>
                <a:cs typeface="Calibri" pitchFamily="34" charset="0"/>
              </a:rPr>
              <a:t>Journée européenne des aidants</a:t>
            </a:r>
          </a:p>
        </p:txBody>
      </p:sp>
      <p:cxnSp>
        <p:nvCxnSpPr>
          <p:cNvPr id="8" name="Straight Connector 7">
            <a:extLst>
              <a:ext uri="{FF2B5EF4-FFF2-40B4-BE49-F238E27FC236}">
                <a16:creationId xmlns:a16="http://schemas.microsoft.com/office/drawing/2014/main" id="{8F0ACB44-47BB-4948-AF8E-416614E7F806}"/>
              </a:ext>
            </a:extLst>
          </p:cNvPr>
          <p:cNvCxnSpPr/>
          <p:nvPr/>
        </p:nvCxnSpPr>
        <p:spPr>
          <a:xfrm>
            <a:off x="709613" y="746901"/>
            <a:ext cx="10772775"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AE6DB589-87A0-431C-9977-DAD42457B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5562" y="908137"/>
            <a:ext cx="4100876" cy="580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76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5480-B6FC-479E-91AF-59768BD516DA}"/>
              </a:ext>
            </a:extLst>
          </p:cNvPr>
          <p:cNvSpPr>
            <a:spLocks noGrp="1"/>
          </p:cNvSpPr>
          <p:nvPr>
            <p:ph type="ctrTitle"/>
          </p:nvPr>
        </p:nvSpPr>
        <p:spPr/>
        <p:txBody>
          <a:bodyPr>
            <a:normAutofit/>
          </a:bodyPr>
          <a:lstStyle/>
          <a:p>
            <a:r>
              <a:rPr lang="fr-BE"/>
              <a:t>Merci de votre attention</a:t>
            </a:r>
          </a:p>
        </p:txBody>
      </p:sp>
      <p:sp>
        <p:nvSpPr>
          <p:cNvPr id="3" name="Subtitle 2">
            <a:extLst>
              <a:ext uri="{FF2B5EF4-FFF2-40B4-BE49-F238E27FC236}">
                <a16:creationId xmlns:a16="http://schemas.microsoft.com/office/drawing/2014/main" id="{62557099-D3F3-433F-91A5-4166D3B4ABD8}"/>
              </a:ext>
            </a:extLst>
          </p:cNvPr>
          <p:cNvSpPr>
            <a:spLocks noGrp="1"/>
          </p:cNvSpPr>
          <p:nvPr>
            <p:ph type="subTitle" idx="1"/>
          </p:nvPr>
        </p:nvSpPr>
        <p:spPr>
          <a:xfrm>
            <a:off x="1524000" y="3602038"/>
            <a:ext cx="9144000" cy="1655762"/>
          </a:xfrm>
        </p:spPr>
        <p:txBody>
          <a:bodyPr/>
          <a:lstStyle/>
          <a:p>
            <a:r>
              <a:rPr lang="en-US" u="sng" dirty="0">
                <a:solidFill>
                  <a:srgbClr val="0070C0"/>
                </a:solidFill>
                <a:hlinkClick r:id="rId3">
                  <a:extLst>
                    <a:ext uri="{A12FA001-AC4F-418D-AE19-62706E023703}">
                      <ahyp:hlinkClr xmlns:ahyp="http://schemas.microsoft.com/office/drawing/2018/hyperlinkcolor" val="tx"/>
                    </a:ext>
                  </a:extLst>
                </a:hlinkClick>
              </a:rPr>
              <a:t>www.eurocarers.org</a:t>
            </a:r>
            <a:endParaRPr lang="en-US" u="sng" dirty="0">
              <a:solidFill>
                <a:srgbClr val="0070C0"/>
              </a:solidFill>
            </a:endParaRPr>
          </a:p>
          <a:p>
            <a:r>
              <a:rPr lang="en-BE" dirty="0" err="1">
                <a:solidFill>
                  <a:srgbClr val="002060"/>
                </a:solidFill>
              </a:rPr>
              <a:t>sy</a:t>
            </a:r>
            <a:r>
              <a:rPr lang="en-US" dirty="0">
                <a:solidFill>
                  <a:srgbClr val="002060"/>
                </a:solidFill>
              </a:rPr>
              <a:t>@eurocarers.org</a:t>
            </a:r>
          </a:p>
        </p:txBody>
      </p:sp>
    </p:spTree>
    <p:extLst>
      <p:ext uri="{BB962C8B-B14F-4D97-AF65-F5344CB8AC3E}">
        <p14:creationId xmlns:p14="http://schemas.microsoft.com/office/powerpoint/2010/main" val="98193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txBox="1">
            <a:spLocks noChangeArrowheads="1"/>
          </p:cNvSpPr>
          <p:nvPr/>
        </p:nvSpPr>
        <p:spPr>
          <a:xfrm>
            <a:off x="5647592" y="1143399"/>
            <a:ext cx="6273898" cy="1132435"/>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lvl="0" indent="0">
              <a:lnSpc>
                <a:spcPct val="100000"/>
              </a:lnSpc>
              <a:spcBef>
                <a:spcPts val="0"/>
              </a:spcBef>
              <a:buNone/>
              <a:defRPr/>
            </a:pPr>
            <a:r>
              <a:rPr lang="fr-FR" altLang="en-US" dirty="0">
                <a:solidFill>
                  <a:srgbClr val="1D3C68"/>
                </a:solidFill>
                <a:latin typeface="Roboto" pitchFamily="2" charset="0"/>
                <a:ea typeface="Roboto" pitchFamily="2" charset="0"/>
                <a:cs typeface="Tahoma" panose="020B0604030504040204" pitchFamily="34" charset="0"/>
              </a:rPr>
              <a:t>Réseau européen d'associations d’aidants et d'organisations actives dans la recherche relative au soin et à l'aidance</a:t>
            </a:r>
            <a:endParaRPr kumimoji="0" lang="en-GB" altLang="en-US" b="0" i="0" u="none" strike="noStrike" kern="1200" cap="none" spc="0" normalizeH="0" baseline="0" dirty="0">
              <a:ln>
                <a:noFill/>
              </a:ln>
              <a:solidFill>
                <a:srgbClr val="1D3C68"/>
              </a:solidFill>
              <a:effectLst/>
              <a:uLnTx/>
              <a:uFillTx/>
              <a:latin typeface="Roboto" pitchFamily="2" charset="0"/>
              <a:ea typeface="Roboto" pitchFamily="2" charset="0"/>
              <a:cs typeface="Tahoma" panose="020B0604030504040204" pitchFamily="34" charset="0"/>
            </a:endParaRPr>
          </a:p>
        </p:txBody>
      </p:sp>
      <p:sp>
        <p:nvSpPr>
          <p:cNvPr id="42" name="Rectangle 5"/>
          <p:cNvSpPr txBox="1">
            <a:spLocks noChangeArrowheads="1"/>
          </p:cNvSpPr>
          <p:nvPr/>
        </p:nvSpPr>
        <p:spPr>
          <a:xfrm>
            <a:off x="5647594" y="2540525"/>
            <a:ext cx="6273896" cy="487994"/>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fr-BE" altLang="en-US" sz="2500" b="0" i="0" u="none" strike="noStrike" kern="1200" cap="none" spc="0" normalizeH="0" baseline="0" dirty="0">
                <a:ln>
                  <a:noFill/>
                </a:ln>
                <a:solidFill>
                  <a:srgbClr val="1D3C68"/>
                </a:solidFill>
                <a:effectLst/>
                <a:uLnTx/>
                <a:uFillTx/>
                <a:latin typeface="Roboto" pitchFamily="2" charset="0"/>
                <a:ea typeface="Roboto" pitchFamily="2" charset="0"/>
                <a:cs typeface="Tahoma" panose="020B0604030504040204" pitchFamily="34" charset="0"/>
              </a:rPr>
              <a:t>71 organisations membres</a:t>
            </a:r>
            <a:r>
              <a:rPr kumimoji="0" lang="fr-BE" altLang="en-US" sz="2500" b="0" i="0" u="none" strike="noStrike" kern="1200" cap="none" spc="0" normalizeH="0" dirty="0">
                <a:ln>
                  <a:noFill/>
                </a:ln>
                <a:solidFill>
                  <a:srgbClr val="1D3C68"/>
                </a:solidFill>
                <a:effectLst/>
                <a:uLnTx/>
                <a:uFillTx/>
                <a:latin typeface="Roboto" pitchFamily="2" charset="0"/>
                <a:ea typeface="Roboto" pitchFamily="2" charset="0"/>
                <a:cs typeface="Tahoma" panose="020B0604030504040204" pitchFamily="34" charset="0"/>
              </a:rPr>
              <a:t> dans </a:t>
            </a:r>
            <a:r>
              <a:rPr kumimoji="0" lang="fr-BE" altLang="en-US" sz="2500" b="0" i="0" u="none" strike="noStrike" kern="1200" cap="none" spc="0" normalizeH="0" baseline="0" dirty="0">
                <a:ln>
                  <a:noFill/>
                </a:ln>
                <a:solidFill>
                  <a:srgbClr val="1D3C68"/>
                </a:solidFill>
                <a:effectLst/>
                <a:uLnTx/>
                <a:uFillTx/>
                <a:latin typeface="Roboto" pitchFamily="2" charset="0"/>
                <a:ea typeface="Roboto" pitchFamily="2" charset="0"/>
                <a:cs typeface="Tahoma" panose="020B0604030504040204" pitchFamily="34" charset="0"/>
              </a:rPr>
              <a:t>26 pays</a:t>
            </a:r>
          </a:p>
        </p:txBody>
      </p:sp>
      <p:sp>
        <p:nvSpPr>
          <p:cNvPr id="46" name="Rectangle 5"/>
          <p:cNvSpPr txBox="1">
            <a:spLocks noChangeArrowheads="1"/>
          </p:cNvSpPr>
          <p:nvPr/>
        </p:nvSpPr>
        <p:spPr>
          <a:xfrm>
            <a:off x="5647594" y="3293210"/>
            <a:ext cx="6273896" cy="2712166"/>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r>
              <a:rPr kumimoji="0" lang="fr-BE" altLang="en-US" sz="2500" b="1" u="sng" strike="noStrike" kern="1200" cap="none" spc="0" normalizeH="0" baseline="0" dirty="0">
                <a:ln>
                  <a:noFill/>
                </a:ln>
                <a:solidFill>
                  <a:srgbClr val="0070C0"/>
                </a:solidFill>
                <a:effectLst/>
                <a:uLnTx/>
                <a:uFillTx/>
                <a:latin typeface="Roboto" pitchFamily="2" charset="0"/>
                <a:ea typeface="Roboto" pitchFamily="2" charset="0"/>
                <a:cs typeface="Tahoma" panose="020B0604030504040204" pitchFamily="34" charset="0"/>
              </a:rPr>
              <a:t>Qui sont les aidants proches?</a:t>
            </a:r>
          </a:p>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r>
              <a:rPr kumimoji="0" lang="fr-BE" altLang="en-US" b="0" u="none" strike="noStrike" kern="1200" cap="none" spc="0" normalizeH="0" baseline="0" dirty="0">
                <a:ln>
                  <a:noFill/>
                </a:ln>
                <a:solidFill>
                  <a:srgbClr val="1D3C68"/>
                </a:solidFill>
                <a:effectLst/>
                <a:uLnTx/>
                <a:uFillTx/>
                <a:latin typeface="Roboto" pitchFamily="2" charset="0"/>
                <a:ea typeface="Roboto" pitchFamily="2" charset="0"/>
                <a:cs typeface="Tahoma" panose="020B0604030504040204" pitchFamily="34" charset="0"/>
              </a:rPr>
              <a:t>Un aidant est une personne qui prodigue</a:t>
            </a:r>
            <a:r>
              <a:rPr kumimoji="0" lang="fr-BE" altLang="en-US" b="0" u="none" strike="noStrike" kern="1200" cap="none" spc="0" normalizeH="0" dirty="0">
                <a:ln>
                  <a:noFill/>
                </a:ln>
                <a:solidFill>
                  <a:srgbClr val="1D3C68"/>
                </a:solidFill>
                <a:effectLst/>
                <a:uLnTx/>
                <a:uFillTx/>
                <a:latin typeface="Roboto" pitchFamily="2" charset="0"/>
                <a:ea typeface="Roboto" pitchFamily="2" charset="0"/>
                <a:cs typeface="Tahoma" panose="020B0604030504040204" pitchFamily="34" charset="0"/>
              </a:rPr>
              <a:t> des </a:t>
            </a:r>
            <a:r>
              <a:rPr kumimoji="0" lang="fr-BE" altLang="en-US" b="0" u="none" strike="noStrike" kern="1200" cap="none" spc="0" normalizeH="0" baseline="0" dirty="0">
                <a:ln>
                  <a:noFill/>
                </a:ln>
                <a:solidFill>
                  <a:srgbClr val="1D3C68"/>
                </a:solidFill>
                <a:effectLst/>
                <a:uLnTx/>
                <a:uFillTx/>
                <a:latin typeface="Roboto" pitchFamily="2" charset="0"/>
                <a:ea typeface="Roboto" pitchFamily="2" charset="0"/>
                <a:cs typeface="Tahoma" panose="020B0604030504040204" pitchFamily="34" charset="0"/>
              </a:rPr>
              <a:t>soins – </a:t>
            </a:r>
            <a:r>
              <a:rPr kumimoji="0" lang="fr-BE" altLang="en-US" b="1" u="sng" strike="noStrike" kern="1200" cap="none" spc="0" normalizeH="0" baseline="0" dirty="0">
                <a:ln>
                  <a:noFill/>
                </a:ln>
                <a:solidFill>
                  <a:srgbClr val="0070C0"/>
                </a:solidFill>
                <a:effectLst/>
                <a:uLnTx/>
                <a:uFillTx/>
                <a:latin typeface="Roboto" pitchFamily="2" charset="0"/>
                <a:ea typeface="Roboto" pitchFamily="2" charset="0"/>
                <a:cs typeface="Tahoma" panose="020B0604030504040204" pitchFamily="34" charset="0"/>
              </a:rPr>
              <a:t>en général non rémunérés</a:t>
            </a:r>
            <a:r>
              <a:rPr kumimoji="0" lang="fr-BE" altLang="en-US" b="1" u="sng" strike="noStrike" kern="1200" cap="none" spc="0" normalizeH="0" dirty="0">
                <a:ln>
                  <a:noFill/>
                </a:ln>
                <a:solidFill>
                  <a:srgbClr val="0070C0"/>
                </a:solidFill>
                <a:effectLst/>
                <a:uLnTx/>
                <a:uFillTx/>
                <a:latin typeface="Roboto" pitchFamily="2" charset="0"/>
                <a:ea typeface="Roboto" pitchFamily="2" charset="0"/>
                <a:cs typeface="Tahoma" panose="020B0604030504040204" pitchFamily="34" charset="0"/>
              </a:rPr>
              <a:t> </a:t>
            </a:r>
            <a:r>
              <a:rPr kumimoji="0" lang="fr-BE" altLang="en-US" b="0" u="none" strike="noStrike" kern="1200" cap="none" spc="0" normalizeH="0" baseline="0" dirty="0">
                <a:ln>
                  <a:noFill/>
                </a:ln>
                <a:solidFill>
                  <a:srgbClr val="1D3C68"/>
                </a:solidFill>
                <a:effectLst/>
                <a:uLnTx/>
                <a:uFillTx/>
                <a:latin typeface="Roboto" pitchFamily="2" charset="0"/>
                <a:ea typeface="Roboto" pitchFamily="2" charset="0"/>
                <a:cs typeface="Tahoma" panose="020B0604030504040204" pitchFamily="34" charset="0"/>
              </a:rPr>
              <a:t>-  à quelqu’un souffrant</a:t>
            </a:r>
            <a:r>
              <a:rPr kumimoji="0" lang="fr-BE" altLang="en-US" b="0" u="none" strike="noStrike" kern="1200" cap="none" spc="0" normalizeH="0" dirty="0">
                <a:ln>
                  <a:noFill/>
                </a:ln>
                <a:solidFill>
                  <a:srgbClr val="1D3C68"/>
                </a:solidFill>
                <a:effectLst/>
                <a:uLnTx/>
                <a:uFillTx/>
                <a:latin typeface="Roboto" pitchFamily="2" charset="0"/>
                <a:ea typeface="Roboto" pitchFamily="2" charset="0"/>
                <a:cs typeface="Tahoma" panose="020B0604030504040204" pitchFamily="34" charset="0"/>
              </a:rPr>
              <a:t> d’une maladie chronique</a:t>
            </a:r>
            <a:r>
              <a:rPr kumimoji="0" lang="fr-BE" altLang="en-US" b="0" u="none" strike="noStrike" kern="1200" cap="none" spc="0" normalizeH="0" baseline="0" dirty="0">
                <a:ln>
                  <a:noFill/>
                </a:ln>
                <a:solidFill>
                  <a:srgbClr val="1D3C68"/>
                </a:solidFill>
                <a:effectLst/>
                <a:uLnTx/>
                <a:uFillTx/>
                <a:latin typeface="Roboto" pitchFamily="2" charset="0"/>
                <a:ea typeface="Roboto" pitchFamily="2" charset="0"/>
                <a:cs typeface="Tahoma" panose="020B0604030504040204" pitchFamily="34" charset="0"/>
              </a:rPr>
              <a:t>, d’un handicap ou de tout autre besoin en soins des longue durée, </a:t>
            </a:r>
            <a:r>
              <a:rPr kumimoji="0" lang="fr-BE" altLang="en-US" b="1" u="sng" strike="noStrike" kern="1200" cap="none" spc="0" normalizeH="0" baseline="0" dirty="0">
                <a:ln>
                  <a:noFill/>
                </a:ln>
                <a:solidFill>
                  <a:srgbClr val="0070C0"/>
                </a:solidFill>
                <a:effectLst/>
                <a:uLnTx/>
                <a:uFillTx/>
                <a:latin typeface="Roboto" pitchFamily="2" charset="0"/>
                <a:ea typeface="Roboto" pitchFamily="2" charset="0"/>
                <a:cs typeface="Tahoma" panose="020B0604030504040204" pitchFamily="34" charset="0"/>
              </a:rPr>
              <a:t>en dehors d’un </a:t>
            </a:r>
            <a:r>
              <a:rPr kumimoji="0" lang="fr-BE" altLang="en-US" b="1" u="sng" strike="noStrike" kern="1200" cap="none" spc="0" normalizeH="0" baseline="0" dirty="0" err="1">
                <a:ln>
                  <a:noFill/>
                </a:ln>
                <a:solidFill>
                  <a:srgbClr val="0070C0"/>
                </a:solidFill>
                <a:effectLst/>
                <a:uLnTx/>
                <a:uFillTx/>
                <a:latin typeface="Roboto" pitchFamily="2" charset="0"/>
                <a:ea typeface="Roboto" pitchFamily="2" charset="0"/>
                <a:cs typeface="Tahoma" panose="020B0604030504040204" pitchFamily="34" charset="0"/>
              </a:rPr>
              <a:t>context</a:t>
            </a:r>
            <a:r>
              <a:rPr kumimoji="0" lang="en-BE" altLang="en-US" b="1" u="sng" strike="noStrike" kern="1200" cap="none" spc="0" normalizeH="0" baseline="0" dirty="0">
                <a:ln>
                  <a:noFill/>
                </a:ln>
                <a:solidFill>
                  <a:srgbClr val="0070C0"/>
                </a:solidFill>
                <a:effectLst/>
                <a:uLnTx/>
                <a:uFillTx/>
                <a:latin typeface="Roboto" pitchFamily="2" charset="0"/>
                <a:ea typeface="Roboto" pitchFamily="2" charset="0"/>
                <a:cs typeface="Tahoma" panose="020B0604030504040204" pitchFamily="34" charset="0"/>
              </a:rPr>
              <a:t>e</a:t>
            </a:r>
            <a:r>
              <a:rPr kumimoji="0" lang="fr-BE" altLang="en-US" b="1" u="sng" strike="noStrike" kern="1200" cap="none" spc="0" normalizeH="0" baseline="0" dirty="0">
                <a:ln>
                  <a:noFill/>
                </a:ln>
                <a:solidFill>
                  <a:srgbClr val="0070C0"/>
                </a:solidFill>
                <a:effectLst/>
                <a:uLnTx/>
                <a:uFillTx/>
                <a:latin typeface="Roboto" pitchFamily="2" charset="0"/>
                <a:ea typeface="Roboto" pitchFamily="2" charset="0"/>
                <a:cs typeface="Tahoma" panose="020B0604030504040204" pitchFamily="34" charset="0"/>
              </a:rPr>
              <a:t> professionnel</a:t>
            </a:r>
            <a:r>
              <a:rPr kumimoji="0" lang="fr-BE" altLang="en-US" b="1" u="sng" strike="noStrike" kern="1200" cap="none" spc="0" normalizeH="0" dirty="0">
                <a:ln>
                  <a:noFill/>
                </a:ln>
                <a:solidFill>
                  <a:srgbClr val="0070C0"/>
                </a:solidFill>
                <a:effectLst/>
                <a:uLnTx/>
                <a:uFillTx/>
                <a:latin typeface="Roboto" pitchFamily="2" charset="0"/>
                <a:ea typeface="Roboto" pitchFamily="2" charset="0"/>
                <a:cs typeface="Tahoma" panose="020B0604030504040204" pitchFamily="34" charset="0"/>
              </a:rPr>
              <a:t> ou formel</a:t>
            </a:r>
            <a:r>
              <a:rPr kumimoji="0" lang="fr-BE" altLang="en-US" b="0" u="none" strike="noStrike" kern="1200" cap="none" spc="0" normalizeH="0" baseline="0" dirty="0">
                <a:ln>
                  <a:noFill/>
                </a:ln>
                <a:solidFill>
                  <a:srgbClr val="0070C0"/>
                </a:solidFill>
                <a:effectLst/>
                <a:uLnTx/>
                <a:uFillTx/>
                <a:latin typeface="Roboto" pitchFamily="2" charset="0"/>
                <a:ea typeface="Roboto" pitchFamily="2" charset="0"/>
                <a:cs typeface="Tahoma" panose="020B0604030504040204" pitchFamily="34" charset="0"/>
              </a:rPr>
              <a:t>.</a:t>
            </a:r>
          </a:p>
        </p:txBody>
      </p:sp>
      <p:sp>
        <p:nvSpPr>
          <p:cNvPr id="49" name="Title 1"/>
          <p:cNvSpPr>
            <a:spLocks noGrp="1"/>
          </p:cNvSpPr>
          <p:nvPr>
            <p:ph type="title"/>
          </p:nvPr>
        </p:nvSpPr>
        <p:spPr>
          <a:xfrm>
            <a:off x="709613" y="62630"/>
            <a:ext cx="10772775" cy="738380"/>
          </a:xfrm>
        </p:spPr>
        <p:txBody>
          <a:bodyPr anchor="t">
            <a:noAutofit/>
          </a:bodyPr>
          <a:lstStyle/>
          <a:p>
            <a:pPr algn="ctr">
              <a:lnSpc>
                <a:spcPct val="100000"/>
              </a:lnSpc>
            </a:pPr>
            <a:r>
              <a:rPr lang="en-BE" sz="5200" dirty="0">
                <a:solidFill>
                  <a:srgbClr val="1D3C68"/>
                </a:solidFill>
              </a:rPr>
              <a:t>L</a:t>
            </a:r>
            <a:r>
              <a:rPr lang="en-GB" sz="5200" dirty="0">
                <a:solidFill>
                  <a:srgbClr val="1D3C68"/>
                </a:solidFill>
              </a:rPr>
              <a:t>e</a:t>
            </a:r>
            <a:r>
              <a:rPr lang="en-BE" sz="5200" dirty="0">
                <a:solidFill>
                  <a:srgbClr val="1D3C68"/>
                </a:solidFill>
              </a:rPr>
              <a:t> </a:t>
            </a:r>
            <a:r>
              <a:rPr lang="en-GB" sz="5200" dirty="0">
                <a:solidFill>
                  <a:srgbClr val="1D3C68"/>
                </a:solidFill>
              </a:rPr>
              <a:t>r</a:t>
            </a:r>
            <a:r>
              <a:rPr lang="en-BE" sz="5200" dirty="0">
                <a:solidFill>
                  <a:srgbClr val="1D3C68"/>
                </a:solidFill>
              </a:rPr>
              <a:t>é</a:t>
            </a:r>
            <a:r>
              <a:rPr lang="en-GB" sz="5200" dirty="0">
                <a:solidFill>
                  <a:srgbClr val="1D3C68"/>
                </a:solidFill>
              </a:rPr>
              <a:t>s</a:t>
            </a:r>
            <a:r>
              <a:rPr lang="en-BE" sz="5200" dirty="0">
                <a:solidFill>
                  <a:srgbClr val="1D3C68"/>
                </a:solidFill>
              </a:rPr>
              <a:t>e</a:t>
            </a:r>
            <a:r>
              <a:rPr lang="en-GB" sz="5200" dirty="0">
                <a:solidFill>
                  <a:srgbClr val="1D3C68"/>
                </a:solidFill>
              </a:rPr>
              <a:t>a</a:t>
            </a:r>
            <a:r>
              <a:rPr lang="en-BE" sz="5200" dirty="0">
                <a:solidFill>
                  <a:srgbClr val="1D3C68"/>
                </a:solidFill>
              </a:rPr>
              <a:t>u</a:t>
            </a:r>
            <a:r>
              <a:rPr lang="en-US" sz="5200" dirty="0">
                <a:solidFill>
                  <a:srgbClr val="1D3C68"/>
                </a:solidFill>
              </a:rPr>
              <a:t> Eurocarers</a:t>
            </a:r>
          </a:p>
        </p:txBody>
      </p:sp>
      <p:cxnSp>
        <p:nvCxnSpPr>
          <p:cNvPr id="7" name="Straight Connector 6"/>
          <p:cNvCxnSpPr/>
          <p:nvPr/>
        </p:nvCxnSpPr>
        <p:spPr>
          <a:xfrm>
            <a:off x="709612" y="833980"/>
            <a:ext cx="10772775" cy="0"/>
          </a:xfrm>
          <a:prstGeom prst="line">
            <a:avLst/>
          </a:prstGeom>
          <a:ln w="15875">
            <a:solidFill>
              <a:srgbClr val="E2752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37E9B2B-640E-4118-A0EC-6E64A8F7C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04" y="1066374"/>
            <a:ext cx="4939002" cy="4939002"/>
          </a:xfrm>
          <a:prstGeom prst="rect">
            <a:avLst/>
          </a:prstGeom>
        </p:spPr>
      </p:pic>
    </p:spTree>
    <p:extLst>
      <p:ext uri="{BB962C8B-B14F-4D97-AF65-F5344CB8AC3E}">
        <p14:creationId xmlns:p14="http://schemas.microsoft.com/office/powerpoint/2010/main" val="11873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2"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72566" y="2110956"/>
            <a:ext cx="7351744" cy="940001"/>
          </a:xfrm>
          <a:prstGeom prst="rect">
            <a:avLst/>
          </a:prstGeom>
          <a:noFill/>
        </p:spPr>
        <p:txBody>
          <a:bodyPr wrap="square" rtlCol="0">
            <a:spAutoFit/>
          </a:bodyPr>
          <a:lstStyle/>
          <a:p>
            <a:pPr marL="354013" lvl="2" indent="-354013">
              <a:lnSpc>
                <a:spcPct val="114000"/>
              </a:lnSpc>
              <a:buFont typeface="Symbol" panose="05050102010706020507" pitchFamily="18" charset="2"/>
              <a:buChar char="-"/>
            </a:pPr>
            <a:r>
              <a:rPr lang="fr-BE" sz="2500" dirty="0">
                <a:latin typeface="Roboto" panose="02000000000000000000" pitchFamily="2" charset="0"/>
                <a:ea typeface="Roboto" panose="02000000000000000000" pitchFamily="2" charset="0"/>
                <a:cs typeface="Roboto" panose="02000000000000000000" pitchFamily="2" charset="0"/>
              </a:rPr>
              <a:t>Les aidants proches sont </a:t>
            </a:r>
            <a:r>
              <a:rPr lang="fr-BE" sz="2500" b="1" dirty="0">
                <a:latin typeface="Roboto" panose="02000000000000000000" pitchFamily="2" charset="0"/>
                <a:ea typeface="Roboto" panose="02000000000000000000" pitchFamily="2" charset="0"/>
                <a:cs typeface="Roboto" panose="02000000000000000000" pitchFamily="2" charset="0"/>
              </a:rPr>
              <a:t>les plus grands pourvoyeurs de soins médicaux et sociaux</a:t>
            </a:r>
          </a:p>
        </p:txBody>
      </p:sp>
      <p:sp>
        <p:nvSpPr>
          <p:cNvPr id="6" name="TextBox 5"/>
          <p:cNvSpPr txBox="1"/>
          <p:nvPr/>
        </p:nvSpPr>
        <p:spPr>
          <a:xfrm>
            <a:off x="4272566" y="1430810"/>
            <a:ext cx="7351744" cy="523220"/>
          </a:xfrm>
          <a:prstGeom prst="rect">
            <a:avLst/>
          </a:prstGeom>
          <a:noFill/>
        </p:spPr>
        <p:txBody>
          <a:bodyPr wrap="square" rtlCol="0">
            <a:spAutoFit/>
          </a:bodyPr>
          <a:lstStyle/>
          <a:p>
            <a:pPr>
              <a:spcAft>
                <a:spcPts val="600"/>
              </a:spcAft>
            </a:pPr>
            <a:r>
              <a:rPr lang="en-BE" sz="2800" u="sng" dirty="0">
                <a:solidFill>
                  <a:srgbClr val="0070C0"/>
                </a:solidFill>
                <a:latin typeface="Roboto" panose="02000000000000000000" pitchFamily="2" charset="0"/>
                <a:ea typeface="Roboto" panose="02000000000000000000" pitchFamily="2" charset="0"/>
                <a:cs typeface="Roboto" panose="02000000000000000000" pitchFamily="2" charset="0"/>
              </a:rPr>
              <a:t>S</a:t>
            </a:r>
            <a:r>
              <a:rPr lang="en-GB" sz="2800" u="sng" dirty="0">
                <a:solidFill>
                  <a:srgbClr val="0070C0"/>
                </a:solidFill>
                <a:latin typeface="Roboto" panose="02000000000000000000" pitchFamily="2" charset="0"/>
                <a:ea typeface="Roboto" panose="02000000000000000000" pitchFamily="2" charset="0"/>
                <a:cs typeface="Roboto" panose="02000000000000000000" pitchFamily="2" charset="0"/>
              </a:rPr>
              <a:t>e</a:t>
            </a:r>
            <a:r>
              <a:rPr lang="en-BE" sz="2800" u="sng" dirty="0">
                <a:solidFill>
                  <a:srgbClr val="0070C0"/>
                </a:solidFill>
                <a:latin typeface="Roboto" panose="02000000000000000000" pitchFamily="2" charset="0"/>
                <a:ea typeface="Roboto" panose="02000000000000000000" pitchFamily="2" charset="0"/>
                <a:cs typeface="Roboto" panose="02000000000000000000" pitchFamily="2" charset="0"/>
              </a:rPr>
              <a:t>l</a:t>
            </a:r>
            <a:r>
              <a:rPr lang="en-GB" sz="2800" u="sng" dirty="0">
                <a:solidFill>
                  <a:srgbClr val="0070C0"/>
                </a:solidFill>
                <a:latin typeface="Roboto" panose="02000000000000000000" pitchFamily="2" charset="0"/>
                <a:ea typeface="Roboto" panose="02000000000000000000" pitchFamily="2" charset="0"/>
                <a:cs typeface="Roboto" panose="02000000000000000000" pitchFamily="2" charset="0"/>
              </a:rPr>
              <a:t>o</a:t>
            </a:r>
            <a:r>
              <a:rPr lang="en-BE" sz="2800" u="sng" dirty="0">
                <a:solidFill>
                  <a:srgbClr val="0070C0"/>
                </a:solidFill>
                <a:latin typeface="Roboto" panose="02000000000000000000" pitchFamily="2" charset="0"/>
                <a:ea typeface="Roboto" panose="02000000000000000000" pitchFamily="2" charset="0"/>
                <a:cs typeface="Roboto" panose="02000000000000000000" pitchFamily="2" charset="0"/>
              </a:rPr>
              <a:t>n </a:t>
            </a:r>
            <a:r>
              <a:rPr lang="en-GB" sz="2800" u="sng" dirty="0">
                <a:solidFill>
                  <a:srgbClr val="0070C0"/>
                </a:solidFill>
                <a:latin typeface="Roboto" panose="02000000000000000000" pitchFamily="2" charset="0"/>
                <a:ea typeface="Roboto" panose="02000000000000000000" pitchFamily="2" charset="0"/>
                <a:cs typeface="Roboto" panose="02000000000000000000" pitchFamily="2" charset="0"/>
              </a:rPr>
              <a:t>l</a:t>
            </a:r>
            <a:r>
              <a:rPr lang="en-BE" sz="2800" u="sng" dirty="0">
                <a:solidFill>
                  <a:srgbClr val="0070C0"/>
                </a:solidFill>
                <a:latin typeface="Roboto" panose="02000000000000000000" pitchFamily="2" charset="0"/>
                <a:ea typeface="Roboto" panose="02000000000000000000" pitchFamily="2" charset="0"/>
                <a:cs typeface="Roboto" panose="02000000000000000000" pitchFamily="2" charset="0"/>
              </a:rPr>
              <a:t>a </a:t>
            </a:r>
            <a:r>
              <a:rPr lang="en-GB" sz="2800" u="sng" dirty="0">
                <a:solidFill>
                  <a:srgbClr val="0070C0"/>
                </a:solidFill>
                <a:latin typeface="Roboto" panose="02000000000000000000" pitchFamily="2" charset="0"/>
                <a:ea typeface="Roboto" panose="02000000000000000000" pitchFamily="2" charset="0"/>
                <a:cs typeface="Roboto" panose="02000000000000000000" pitchFamily="2" charset="0"/>
              </a:rPr>
              <a:t>l</a:t>
            </a:r>
            <a:r>
              <a:rPr lang="en-BE" sz="2800" u="sng" dirty="0" err="1">
                <a:solidFill>
                  <a:srgbClr val="0070C0"/>
                </a:solidFill>
                <a:latin typeface="Roboto" panose="02000000000000000000" pitchFamily="2" charset="0"/>
                <a:ea typeface="Roboto" panose="02000000000000000000" pitchFamily="2" charset="0"/>
                <a:cs typeface="Roboto" panose="02000000000000000000" pitchFamily="2" charset="0"/>
              </a:rPr>
              <a:t>i</a:t>
            </a:r>
            <a:r>
              <a:rPr lang="en-GB" sz="2800" u="sng" dirty="0">
                <a:solidFill>
                  <a:srgbClr val="0070C0"/>
                </a:solidFill>
                <a:latin typeface="Roboto" panose="02000000000000000000" pitchFamily="2" charset="0"/>
                <a:ea typeface="Roboto" panose="02000000000000000000" pitchFamily="2" charset="0"/>
                <a:cs typeface="Roboto" panose="02000000000000000000" pitchFamily="2" charset="0"/>
              </a:rPr>
              <a:t>t</a:t>
            </a:r>
            <a:r>
              <a:rPr lang="en-BE" sz="2800" u="sng" dirty="0">
                <a:solidFill>
                  <a:srgbClr val="0070C0"/>
                </a:solidFill>
                <a:latin typeface="Roboto" panose="02000000000000000000" pitchFamily="2" charset="0"/>
                <a:ea typeface="Roboto" panose="02000000000000000000" pitchFamily="2" charset="0"/>
                <a:cs typeface="Roboto" panose="02000000000000000000" pitchFamily="2" charset="0"/>
              </a:rPr>
              <a:t>t</a:t>
            </a:r>
            <a:r>
              <a:rPr lang="en-GB" sz="2800" u="sng" dirty="0">
                <a:solidFill>
                  <a:srgbClr val="0070C0"/>
                </a:solidFill>
                <a:latin typeface="Roboto" panose="02000000000000000000" pitchFamily="2" charset="0"/>
                <a:ea typeface="Roboto" panose="02000000000000000000" pitchFamily="2" charset="0"/>
                <a:cs typeface="Roboto" panose="02000000000000000000" pitchFamily="2" charset="0"/>
              </a:rPr>
              <a:t>é</a:t>
            </a:r>
            <a:r>
              <a:rPr lang="en-BE" sz="2800" u="sng" dirty="0">
                <a:solidFill>
                  <a:srgbClr val="0070C0"/>
                </a:solidFill>
                <a:latin typeface="Roboto" panose="02000000000000000000" pitchFamily="2" charset="0"/>
                <a:ea typeface="Roboto" panose="02000000000000000000" pitchFamily="2" charset="0"/>
                <a:cs typeface="Roboto" panose="02000000000000000000" pitchFamily="2" charset="0"/>
              </a:rPr>
              <a:t>r</a:t>
            </a:r>
            <a:r>
              <a:rPr lang="en-GB" sz="2800" u="sng" dirty="0">
                <a:solidFill>
                  <a:srgbClr val="0070C0"/>
                </a:solidFill>
                <a:latin typeface="Roboto" panose="02000000000000000000" pitchFamily="2" charset="0"/>
                <a:ea typeface="Roboto" panose="02000000000000000000" pitchFamily="2" charset="0"/>
                <a:cs typeface="Roboto" panose="02000000000000000000" pitchFamily="2" charset="0"/>
              </a:rPr>
              <a:t>a</a:t>
            </a:r>
            <a:r>
              <a:rPr lang="en-BE" sz="2800" u="sng" dirty="0">
                <a:solidFill>
                  <a:srgbClr val="0070C0"/>
                </a:solidFill>
                <a:latin typeface="Roboto" panose="02000000000000000000" pitchFamily="2" charset="0"/>
                <a:ea typeface="Roboto" panose="02000000000000000000" pitchFamily="2" charset="0"/>
                <a:cs typeface="Roboto" panose="02000000000000000000" pitchFamily="2" charset="0"/>
              </a:rPr>
              <a:t>t</a:t>
            </a:r>
            <a:r>
              <a:rPr lang="en-GB" sz="2800" u="sng" dirty="0">
                <a:solidFill>
                  <a:srgbClr val="0070C0"/>
                </a:solidFill>
                <a:latin typeface="Roboto" panose="02000000000000000000" pitchFamily="2" charset="0"/>
                <a:ea typeface="Roboto" panose="02000000000000000000" pitchFamily="2" charset="0"/>
                <a:cs typeface="Roboto" panose="02000000000000000000" pitchFamily="2" charset="0"/>
              </a:rPr>
              <a:t>u</a:t>
            </a:r>
            <a:r>
              <a:rPr lang="en-BE" sz="2800" u="sng" dirty="0">
                <a:solidFill>
                  <a:srgbClr val="0070C0"/>
                </a:solidFill>
                <a:latin typeface="Roboto" panose="02000000000000000000" pitchFamily="2" charset="0"/>
                <a:ea typeface="Roboto" panose="02000000000000000000" pitchFamily="2" charset="0"/>
                <a:cs typeface="Roboto" panose="02000000000000000000" pitchFamily="2" charset="0"/>
              </a:rPr>
              <a:t>r</a:t>
            </a:r>
            <a:r>
              <a:rPr lang="en-GB" sz="2800" u="sng" dirty="0">
                <a:solidFill>
                  <a:srgbClr val="0070C0"/>
                </a:solidFill>
                <a:latin typeface="Roboto" panose="02000000000000000000" pitchFamily="2" charset="0"/>
                <a:ea typeface="Roboto" panose="02000000000000000000" pitchFamily="2" charset="0"/>
                <a:cs typeface="Roboto" panose="02000000000000000000" pitchFamily="2" charset="0"/>
              </a:rPr>
              <a:t>e</a:t>
            </a:r>
            <a:r>
              <a:rPr lang="en-BE" sz="2800" u="sng" dirty="0">
                <a:solidFill>
                  <a:srgbClr val="0070C0"/>
                </a:solidFill>
                <a:latin typeface="Roboto" panose="02000000000000000000" pitchFamily="2" charset="0"/>
                <a:ea typeface="Roboto" panose="02000000000000000000" pitchFamily="2" charset="0"/>
                <a:cs typeface="Roboto" panose="02000000000000000000" pitchFamily="2" charset="0"/>
              </a:rPr>
              <a:t> </a:t>
            </a:r>
            <a:r>
              <a:rPr lang="en-GB" sz="2800" u="sng" dirty="0">
                <a:solidFill>
                  <a:srgbClr val="0070C0"/>
                </a:solidFill>
                <a:latin typeface="Roboto" panose="02000000000000000000" pitchFamily="2" charset="0"/>
                <a:ea typeface="Roboto" panose="02000000000000000000" pitchFamily="2" charset="0"/>
                <a:cs typeface="Roboto" panose="02000000000000000000" pitchFamily="2" charset="0"/>
              </a:rPr>
              <a:t>a</a:t>
            </a:r>
            <a:r>
              <a:rPr lang="en-BE" sz="2800" u="sng" dirty="0">
                <a:solidFill>
                  <a:srgbClr val="0070C0"/>
                </a:solidFill>
                <a:latin typeface="Roboto" panose="02000000000000000000" pitchFamily="2" charset="0"/>
                <a:ea typeface="Roboto" panose="02000000000000000000" pitchFamily="2" charset="0"/>
                <a:cs typeface="Roboto" panose="02000000000000000000" pitchFamily="2" charset="0"/>
              </a:rPr>
              <a:t>c</a:t>
            </a:r>
            <a:r>
              <a:rPr lang="en-GB" sz="2800" u="sng" dirty="0">
                <a:solidFill>
                  <a:srgbClr val="0070C0"/>
                </a:solidFill>
                <a:latin typeface="Roboto" panose="02000000000000000000" pitchFamily="2" charset="0"/>
                <a:ea typeface="Roboto" panose="02000000000000000000" pitchFamily="2" charset="0"/>
                <a:cs typeface="Roboto" panose="02000000000000000000" pitchFamily="2" charset="0"/>
              </a:rPr>
              <a:t>a</a:t>
            </a:r>
            <a:r>
              <a:rPr lang="en-BE" sz="2800" u="sng" dirty="0">
                <a:solidFill>
                  <a:srgbClr val="0070C0"/>
                </a:solidFill>
                <a:latin typeface="Roboto" panose="02000000000000000000" pitchFamily="2" charset="0"/>
                <a:ea typeface="Roboto" panose="02000000000000000000" pitchFamily="2" charset="0"/>
                <a:cs typeface="Roboto" panose="02000000000000000000" pitchFamily="2" charset="0"/>
              </a:rPr>
              <a:t>d</a:t>
            </a:r>
            <a:r>
              <a:rPr lang="en-GB" sz="2800" u="sng" dirty="0">
                <a:solidFill>
                  <a:srgbClr val="0070C0"/>
                </a:solidFill>
                <a:latin typeface="Roboto" panose="02000000000000000000" pitchFamily="2" charset="0"/>
                <a:ea typeface="Roboto" panose="02000000000000000000" pitchFamily="2" charset="0"/>
                <a:cs typeface="Roboto" panose="02000000000000000000" pitchFamily="2" charset="0"/>
              </a:rPr>
              <a:t>é</a:t>
            </a:r>
            <a:r>
              <a:rPr lang="en-BE" sz="2800" u="sng" dirty="0">
                <a:solidFill>
                  <a:srgbClr val="0070C0"/>
                </a:solidFill>
                <a:latin typeface="Roboto" panose="02000000000000000000" pitchFamily="2" charset="0"/>
                <a:ea typeface="Roboto" panose="02000000000000000000" pitchFamily="2" charset="0"/>
                <a:cs typeface="Roboto" panose="02000000000000000000" pitchFamily="2" charset="0"/>
              </a:rPr>
              <a:t>m</a:t>
            </a:r>
            <a:r>
              <a:rPr lang="en-GB" sz="2800" u="sng" dirty="0" err="1">
                <a:solidFill>
                  <a:srgbClr val="0070C0"/>
                </a:solidFill>
                <a:latin typeface="Roboto" panose="02000000000000000000" pitchFamily="2" charset="0"/>
                <a:ea typeface="Roboto" panose="02000000000000000000" pitchFamily="2" charset="0"/>
                <a:cs typeface="Roboto" panose="02000000000000000000" pitchFamily="2" charset="0"/>
              </a:rPr>
              <a:t>i</a:t>
            </a:r>
            <a:r>
              <a:rPr lang="en-BE" sz="2800" u="sng" dirty="0">
                <a:solidFill>
                  <a:srgbClr val="0070C0"/>
                </a:solidFill>
                <a:latin typeface="Roboto" panose="02000000000000000000" pitchFamily="2" charset="0"/>
                <a:ea typeface="Roboto" panose="02000000000000000000" pitchFamily="2" charset="0"/>
                <a:cs typeface="Roboto" panose="02000000000000000000" pitchFamily="2" charset="0"/>
              </a:rPr>
              <a:t>q</a:t>
            </a:r>
            <a:r>
              <a:rPr lang="en-GB" sz="2800" u="sng" dirty="0">
                <a:solidFill>
                  <a:srgbClr val="0070C0"/>
                </a:solidFill>
                <a:latin typeface="Roboto" panose="02000000000000000000" pitchFamily="2" charset="0"/>
                <a:ea typeface="Roboto" panose="02000000000000000000" pitchFamily="2" charset="0"/>
                <a:cs typeface="Roboto" panose="02000000000000000000" pitchFamily="2" charset="0"/>
              </a:rPr>
              <a:t>u</a:t>
            </a:r>
            <a:r>
              <a:rPr lang="en-BE" sz="2800" u="sng" dirty="0">
                <a:solidFill>
                  <a:srgbClr val="0070C0"/>
                </a:solidFill>
                <a:latin typeface="Roboto" panose="02000000000000000000" pitchFamily="2" charset="0"/>
                <a:ea typeface="Roboto" panose="02000000000000000000" pitchFamily="2" charset="0"/>
                <a:cs typeface="Roboto" panose="02000000000000000000" pitchFamily="2" charset="0"/>
              </a:rPr>
              <a:t>e</a:t>
            </a:r>
            <a:r>
              <a:rPr lang="en-US" sz="2800" u="sng" dirty="0">
                <a:solidFill>
                  <a:srgbClr val="0070C0"/>
                </a:solidFill>
                <a:latin typeface="Roboto" panose="02000000000000000000" pitchFamily="2" charset="0"/>
                <a:ea typeface="Roboto" panose="02000000000000000000" pitchFamily="2" charset="0"/>
                <a:cs typeface="Roboto" panose="02000000000000000000" pitchFamily="2" charset="0"/>
              </a:rPr>
              <a:t>:</a:t>
            </a:r>
            <a:r>
              <a:rPr lang="en-US" sz="2800" dirty="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8" name="Title 1"/>
          <p:cNvSpPr txBox="1">
            <a:spLocks/>
          </p:cNvSpPr>
          <p:nvPr/>
        </p:nvSpPr>
        <p:spPr>
          <a:xfrm>
            <a:off x="709613" y="62629"/>
            <a:ext cx="10772775" cy="1252603"/>
          </a:xfrm>
          <a:prstGeom prst="rect">
            <a:avLst/>
          </a:prstGeom>
        </p:spPr>
        <p:txBody>
          <a:bodyPr anchor="t">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BE" sz="5200" b="0" i="0" u="none" strike="noStrike" kern="1200" cap="none" spc="-120" normalizeH="0" baseline="0">
                <a:ln>
                  <a:noFill/>
                </a:ln>
                <a:solidFill>
                  <a:srgbClr val="1D3C68"/>
                </a:solidFill>
                <a:effectLst/>
                <a:uLnTx/>
                <a:uFillTx/>
                <a:latin typeface="Roboto Thin"/>
                <a:ea typeface="+mj-ea"/>
                <a:cs typeface="+mj-cs"/>
              </a:rPr>
              <a:t>La Situation des aidants en Europe</a:t>
            </a: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fr-BE" sz="500" b="0" i="0" u="none" strike="noStrike" kern="1200" cap="none" spc="-120" normalizeH="0" baseline="0">
              <a:ln>
                <a:noFill/>
              </a:ln>
              <a:solidFill>
                <a:srgbClr val="1D3C68"/>
              </a:solidFill>
              <a:effectLst/>
              <a:uLnTx/>
              <a:uFillTx/>
              <a:latin typeface="Roboto Thin"/>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fr-BE" sz="2800" b="0" i="0" u="none" strike="noStrike" kern="1200" cap="none" spc="-120" normalizeH="0" baseline="0">
                <a:ln>
                  <a:noFill/>
                </a:ln>
                <a:solidFill>
                  <a:srgbClr val="1D3C68"/>
                </a:solidFill>
                <a:effectLst/>
                <a:uLnTx/>
                <a:uFillTx/>
                <a:latin typeface="Roboto Thin"/>
                <a:ea typeface="+mj-ea"/>
                <a:cs typeface="+mj-cs"/>
              </a:rPr>
              <a:t>	  Ce qui est personnel est politique</a:t>
            </a:r>
          </a:p>
        </p:txBody>
      </p:sp>
      <p:cxnSp>
        <p:nvCxnSpPr>
          <p:cNvPr id="7" name="Straight Connector 6"/>
          <p:cNvCxnSpPr/>
          <p:nvPr/>
        </p:nvCxnSpPr>
        <p:spPr>
          <a:xfrm>
            <a:off x="709613" y="776830"/>
            <a:ext cx="10772775" cy="0"/>
          </a:xfrm>
          <a:prstGeom prst="line">
            <a:avLst/>
          </a:prstGeom>
          <a:ln w="15875">
            <a:solidFill>
              <a:srgbClr val="E2752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E57E92-357A-4696-960D-9B7A8D3A58C1}"/>
              </a:ext>
            </a:extLst>
          </p:cNvPr>
          <p:cNvSpPr txBox="1"/>
          <p:nvPr/>
        </p:nvSpPr>
        <p:spPr>
          <a:xfrm>
            <a:off x="4272565" y="3365405"/>
            <a:ext cx="7484005" cy="501419"/>
          </a:xfrm>
          <a:prstGeom prst="rect">
            <a:avLst/>
          </a:prstGeom>
          <a:noFill/>
        </p:spPr>
        <p:txBody>
          <a:bodyPr wrap="square" rtlCol="0">
            <a:spAutoFit/>
          </a:bodyPr>
          <a:lstStyle/>
          <a:p>
            <a:pPr marL="354013" lvl="2" indent="-354013">
              <a:lnSpc>
                <a:spcPct val="114000"/>
              </a:lnSpc>
              <a:buFont typeface="Symbol" panose="05050102010706020507" pitchFamily="18" charset="2"/>
              <a:buChar char="-"/>
            </a:pPr>
            <a:r>
              <a:rPr lang="fr-BE" sz="2500" dirty="0">
                <a:latin typeface="Roboto" panose="02000000000000000000" pitchFamily="2" charset="0"/>
                <a:ea typeface="Roboto" panose="02000000000000000000" pitchFamily="2" charset="0"/>
                <a:cs typeface="Roboto" panose="02000000000000000000" pitchFamily="2" charset="0"/>
              </a:rPr>
              <a:t>Ils représentent </a:t>
            </a:r>
            <a:r>
              <a:rPr lang="fr-BE" sz="2500" b="1" dirty="0">
                <a:latin typeface="Roboto" panose="02000000000000000000" pitchFamily="2" charset="0"/>
                <a:ea typeface="Roboto" panose="02000000000000000000" pitchFamily="2" charset="0"/>
                <a:cs typeface="Roboto" panose="02000000000000000000" pitchFamily="2" charset="0"/>
              </a:rPr>
              <a:t>10-25% de la population de l’UE</a:t>
            </a:r>
          </a:p>
        </p:txBody>
      </p:sp>
      <p:sp>
        <p:nvSpPr>
          <p:cNvPr id="11" name="TextBox 10">
            <a:extLst>
              <a:ext uri="{FF2B5EF4-FFF2-40B4-BE49-F238E27FC236}">
                <a16:creationId xmlns:a16="http://schemas.microsoft.com/office/drawing/2014/main" id="{83421F11-5E68-4F68-A8F1-2049DC823D7E}"/>
              </a:ext>
            </a:extLst>
          </p:cNvPr>
          <p:cNvSpPr txBox="1"/>
          <p:nvPr/>
        </p:nvSpPr>
        <p:spPr>
          <a:xfrm>
            <a:off x="4272566" y="4181272"/>
            <a:ext cx="7351744" cy="973985"/>
          </a:xfrm>
          <a:prstGeom prst="rect">
            <a:avLst/>
          </a:prstGeom>
          <a:noFill/>
        </p:spPr>
        <p:txBody>
          <a:bodyPr wrap="square" rtlCol="0">
            <a:spAutoFit/>
          </a:bodyPr>
          <a:lstStyle/>
          <a:p>
            <a:pPr marL="354013" lvl="2" indent="-354013">
              <a:lnSpc>
                <a:spcPct val="114000"/>
              </a:lnSpc>
              <a:buFont typeface="Symbol" panose="05050102010706020507" pitchFamily="18" charset="2"/>
              <a:buChar char="-"/>
              <a:tabLst>
                <a:tab pos="354013" algn="l"/>
              </a:tabLst>
            </a:pPr>
            <a:r>
              <a:rPr lang="fr-BE" sz="2500" b="1" dirty="0">
                <a:latin typeface="Roboto" panose="02000000000000000000" pitchFamily="2" charset="0"/>
                <a:ea typeface="Roboto" panose="02000000000000000000" pitchFamily="2" charset="0"/>
                <a:cs typeface="Roboto" panose="02000000000000000000" pitchFamily="2" charset="0"/>
              </a:rPr>
              <a:t>Les femmes</a:t>
            </a:r>
            <a:r>
              <a:rPr lang="fr-BE" sz="2500" dirty="0">
                <a:latin typeface="Roboto" panose="02000000000000000000" pitchFamily="2" charset="0"/>
                <a:ea typeface="Roboto" panose="02000000000000000000" pitchFamily="2" charset="0"/>
                <a:cs typeface="Roboto" panose="02000000000000000000" pitchFamily="2" charset="0"/>
              </a:rPr>
              <a:t> fournissent 2/3 du soin en tant que (belles-)filles et épouses/compagnes.</a:t>
            </a:r>
          </a:p>
        </p:txBody>
      </p:sp>
      <p:sp>
        <p:nvSpPr>
          <p:cNvPr id="12" name="TextBox 11">
            <a:extLst>
              <a:ext uri="{FF2B5EF4-FFF2-40B4-BE49-F238E27FC236}">
                <a16:creationId xmlns:a16="http://schemas.microsoft.com/office/drawing/2014/main" id="{CA2F7F37-3423-4533-946D-6E5D7C68DCAD}"/>
              </a:ext>
            </a:extLst>
          </p:cNvPr>
          <p:cNvSpPr txBox="1"/>
          <p:nvPr/>
        </p:nvSpPr>
        <p:spPr>
          <a:xfrm>
            <a:off x="4272566" y="5469704"/>
            <a:ext cx="7351744" cy="501419"/>
          </a:xfrm>
          <a:prstGeom prst="rect">
            <a:avLst/>
          </a:prstGeom>
          <a:noFill/>
        </p:spPr>
        <p:txBody>
          <a:bodyPr wrap="square" rtlCol="0">
            <a:spAutoFit/>
          </a:bodyPr>
          <a:lstStyle/>
          <a:p>
            <a:pPr marL="354013" lvl="2" indent="-354013">
              <a:lnSpc>
                <a:spcPct val="114000"/>
              </a:lnSpc>
              <a:buFont typeface="Symbol" panose="05050102010706020507" pitchFamily="18" charset="2"/>
              <a:buChar char="-"/>
            </a:pPr>
            <a:r>
              <a:rPr lang="fr-BE" sz="2500" dirty="0">
                <a:latin typeface="Roboto" panose="02000000000000000000" pitchFamily="2" charset="0"/>
                <a:ea typeface="Roboto" panose="02000000000000000000" pitchFamily="2" charset="0"/>
                <a:cs typeface="Roboto" panose="02000000000000000000" pitchFamily="2" charset="0"/>
              </a:rPr>
              <a:t>L’aidant typique a </a:t>
            </a:r>
            <a:r>
              <a:rPr lang="fr-BE" sz="2500" b="1" dirty="0">
                <a:latin typeface="Roboto" panose="02000000000000000000" pitchFamily="2" charset="0"/>
                <a:ea typeface="Roboto" panose="02000000000000000000" pitchFamily="2" charset="0"/>
                <a:cs typeface="Roboto" panose="02000000000000000000" pitchFamily="2" charset="0"/>
              </a:rPr>
              <a:t>entre 45 et 75 ans</a:t>
            </a:r>
            <a:endParaRPr lang="fr-BE" sz="2500" b="1" dirty="0">
              <a:solidFill>
                <a:srgbClr val="0070C0"/>
              </a:solidFill>
              <a:latin typeface="Roboto" panose="02000000000000000000" pitchFamily="2" charset="0"/>
              <a:ea typeface="Roboto" panose="02000000000000000000" pitchFamily="2" charset="0"/>
              <a:cs typeface="Roboto" panose="02000000000000000000" pitchFamily="2" charset="0"/>
            </a:endParaRPr>
          </a:p>
        </p:txBody>
      </p:sp>
      <p:pic>
        <p:nvPicPr>
          <p:cNvPr id="13" name="Content Placeholder 12">
            <a:extLst>
              <a:ext uri="{FF2B5EF4-FFF2-40B4-BE49-F238E27FC236}">
                <a16:creationId xmlns:a16="http://schemas.microsoft.com/office/drawing/2014/main" id="{480DE57C-7F6D-4205-A482-0456F793E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12" y="886877"/>
            <a:ext cx="3389497" cy="508424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9293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001" name="Rectangle 2"/>
          <p:cNvSpPr>
            <a:spLocks noChangeArrowheads="1"/>
          </p:cNvSpPr>
          <p:nvPr/>
        </p:nvSpPr>
        <p:spPr bwMode="auto">
          <a:xfrm>
            <a:off x="709614" y="2836031"/>
            <a:ext cx="10772774" cy="1754326"/>
          </a:xfrm>
          <a:prstGeom prst="rect">
            <a:avLst/>
          </a:prstGeom>
          <a:noFill/>
          <a:ln w="9525">
            <a:noFill/>
            <a:miter lim="800000"/>
            <a:headEnd/>
            <a:tailEnd/>
          </a:ln>
        </p:spPr>
        <p:txBody>
          <a:bodyPr wrap="square" anchor="ctr">
            <a:spAutoFit/>
          </a:bodyPr>
          <a:lstStyle/>
          <a:p>
            <a:pPr algn="just">
              <a:spcAft>
                <a:spcPct val="20000"/>
              </a:spcAft>
            </a:pPr>
            <a:r>
              <a:rPr lang="fr-BE" sz="2700" dirty="0">
                <a:solidFill>
                  <a:srgbClr val="1D3C68"/>
                </a:solidFill>
                <a:latin typeface="Roboto" pitchFamily="2" charset="0"/>
                <a:ea typeface="Roboto" pitchFamily="2" charset="0"/>
              </a:rPr>
              <a:t>L’impact budgétaire d’un remplacement du soin informel par des professionnels d’ici à 2070 impliquerait </a:t>
            </a:r>
            <a:r>
              <a:rPr lang="fr-BE" sz="2700" u="sng" dirty="0">
                <a:solidFill>
                  <a:srgbClr val="0070C0"/>
                </a:solidFill>
                <a:latin typeface="Roboto" pitchFamily="2" charset="0"/>
                <a:ea typeface="Roboto" pitchFamily="2" charset="0"/>
              </a:rPr>
              <a:t>une augmentation de 130% de la part du PIB dévolue aux soins de longue durée </a:t>
            </a:r>
            <a:r>
              <a:rPr lang="fr-BE" sz="2700" dirty="0">
                <a:solidFill>
                  <a:srgbClr val="1D3C68"/>
                </a:solidFill>
                <a:latin typeface="Roboto" pitchFamily="2" charset="0"/>
                <a:ea typeface="Roboto" pitchFamily="2" charset="0"/>
              </a:rPr>
              <a:t>en moyenne pour l’UE</a:t>
            </a:r>
          </a:p>
        </p:txBody>
      </p:sp>
      <p:sp>
        <p:nvSpPr>
          <p:cNvPr id="1664002" name="Rectangle 3"/>
          <p:cNvSpPr>
            <a:spLocks noChangeArrowheads="1"/>
          </p:cNvSpPr>
          <p:nvPr/>
        </p:nvSpPr>
        <p:spPr bwMode="auto">
          <a:xfrm>
            <a:off x="138410" y="65394"/>
            <a:ext cx="11915181" cy="861774"/>
          </a:xfrm>
          <a:prstGeom prst="rect">
            <a:avLst/>
          </a:prstGeom>
          <a:noFill/>
          <a:ln w="28575" algn="ctr">
            <a:noFill/>
            <a:miter lim="800000"/>
            <a:headEnd/>
            <a:tailEnd/>
          </a:ln>
        </p:spPr>
        <p:txBody>
          <a:bodyPr wrap="square">
            <a:spAutoFit/>
          </a:bodyPr>
          <a:lstStyle/>
          <a:p>
            <a:pPr algn="ctr"/>
            <a:r>
              <a:rPr lang="fr-BE" sz="4800" dirty="0">
                <a:solidFill>
                  <a:srgbClr val="1D3C68"/>
                </a:solidFill>
                <a:latin typeface="+mj-lt"/>
              </a:rPr>
              <a:t>La valeur “économique” de l’aide informelle</a:t>
            </a:r>
          </a:p>
        </p:txBody>
      </p:sp>
      <p:sp>
        <p:nvSpPr>
          <p:cNvPr id="1664004" name="Rectangle 5"/>
          <p:cNvSpPr>
            <a:spLocks noChangeArrowheads="1"/>
          </p:cNvSpPr>
          <p:nvPr/>
        </p:nvSpPr>
        <p:spPr bwMode="auto">
          <a:xfrm>
            <a:off x="709613" y="1264365"/>
            <a:ext cx="10876645" cy="1338828"/>
          </a:xfrm>
          <a:prstGeom prst="rect">
            <a:avLst/>
          </a:prstGeom>
          <a:noFill/>
          <a:ln w="9525">
            <a:noFill/>
            <a:miter lim="800000"/>
            <a:headEnd/>
            <a:tailEnd/>
          </a:ln>
        </p:spPr>
        <p:txBody>
          <a:bodyPr wrap="square" anchor="ctr">
            <a:spAutoFit/>
          </a:bodyPr>
          <a:lstStyle/>
          <a:p>
            <a:pPr algn="just">
              <a:tabLst>
                <a:tab pos="228600" algn="l"/>
              </a:tabLst>
            </a:pPr>
            <a:r>
              <a:rPr lang="fr-BE" sz="2700" dirty="0">
                <a:solidFill>
                  <a:srgbClr val="1D3C68"/>
                </a:solidFill>
                <a:latin typeface="Roboto" pitchFamily="2" charset="0"/>
                <a:ea typeface="Roboto" pitchFamily="2" charset="0"/>
              </a:rPr>
              <a:t>Selon certaines estimations, la valeur de l’aide informelle bénévole dans les états membres de l’UE équivaut à </a:t>
            </a:r>
            <a:r>
              <a:rPr lang="fr-BE" sz="2700" u="sng" dirty="0">
                <a:solidFill>
                  <a:srgbClr val="0070C0"/>
                </a:solidFill>
                <a:latin typeface="Roboto" pitchFamily="2" charset="0"/>
                <a:ea typeface="Roboto" pitchFamily="2" charset="0"/>
              </a:rPr>
              <a:t>entre 50 et 90% du coût global des soins de longue durée “formels”</a:t>
            </a:r>
          </a:p>
        </p:txBody>
      </p:sp>
      <p:sp>
        <p:nvSpPr>
          <p:cNvPr id="8" name="Rectangle 2">
            <a:extLst>
              <a:ext uri="{FF2B5EF4-FFF2-40B4-BE49-F238E27FC236}">
                <a16:creationId xmlns:a16="http://schemas.microsoft.com/office/drawing/2014/main" id="{F3A5B0DE-540B-4E93-A89C-D84667225B65}"/>
              </a:ext>
            </a:extLst>
          </p:cNvPr>
          <p:cNvSpPr>
            <a:spLocks noChangeArrowheads="1"/>
          </p:cNvSpPr>
          <p:nvPr/>
        </p:nvSpPr>
        <p:spPr bwMode="auto">
          <a:xfrm>
            <a:off x="709613" y="4727171"/>
            <a:ext cx="10564283" cy="954107"/>
          </a:xfrm>
          <a:prstGeom prst="rect">
            <a:avLst/>
          </a:prstGeom>
          <a:noFill/>
          <a:ln w="9525">
            <a:noFill/>
            <a:miter lim="800000"/>
            <a:headEnd/>
            <a:tailEnd/>
          </a:ln>
        </p:spPr>
        <p:txBody>
          <a:bodyPr anchor="ctr">
            <a:spAutoFit/>
          </a:bodyPr>
          <a:lstStyle/>
          <a:p>
            <a:pPr algn="just">
              <a:spcAft>
                <a:spcPct val="20000"/>
              </a:spcAft>
            </a:pPr>
            <a:r>
              <a:rPr lang="fr-BE" sz="2800" b="1" dirty="0">
                <a:solidFill>
                  <a:srgbClr val="1D3C68"/>
                </a:solidFill>
                <a:sym typeface="Wingdings" panose="05000000000000000000" pitchFamily="2" charset="2"/>
              </a:rPr>
              <a:t> Il n’y a pas d’accès universel aux soins de longue durée </a:t>
            </a:r>
            <a:r>
              <a:rPr lang="fr-BE" sz="2800" b="1" dirty="0">
                <a:solidFill>
                  <a:srgbClr val="1D3C68"/>
                </a:solidFill>
              </a:rPr>
              <a:t>sans les aidants proches!</a:t>
            </a:r>
          </a:p>
        </p:txBody>
      </p:sp>
      <p:cxnSp>
        <p:nvCxnSpPr>
          <p:cNvPr id="9" name="Straight Connector 8">
            <a:extLst>
              <a:ext uri="{FF2B5EF4-FFF2-40B4-BE49-F238E27FC236}">
                <a16:creationId xmlns:a16="http://schemas.microsoft.com/office/drawing/2014/main" id="{F6C2A80C-A7A2-43D0-84B0-6572235D2685}"/>
              </a:ext>
            </a:extLst>
          </p:cNvPr>
          <p:cNvCxnSpPr>
            <a:cxnSpLocks/>
          </p:cNvCxnSpPr>
          <p:nvPr/>
        </p:nvCxnSpPr>
        <p:spPr>
          <a:xfrm flipV="1">
            <a:off x="633412" y="929230"/>
            <a:ext cx="10925175" cy="28716"/>
          </a:xfrm>
          <a:prstGeom prst="line">
            <a:avLst/>
          </a:prstGeom>
          <a:ln w="15875">
            <a:solidFill>
              <a:srgbClr val="E275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64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64004"/>
                                        </p:tgtEl>
                                        <p:attrNameLst>
                                          <p:attrName>style.visibility</p:attrName>
                                        </p:attrNameLst>
                                      </p:cBhvr>
                                      <p:to>
                                        <p:strVal val="visible"/>
                                      </p:to>
                                    </p:set>
                                    <p:animEffect transition="in" filter="fade">
                                      <p:cBhvr>
                                        <p:cTn id="7" dur="1000"/>
                                        <p:tgtEl>
                                          <p:spTgt spid="166400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64001"/>
                                        </p:tgtEl>
                                        <p:attrNameLst>
                                          <p:attrName>style.visibility</p:attrName>
                                        </p:attrNameLst>
                                      </p:cBhvr>
                                      <p:to>
                                        <p:strVal val="visible"/>
                                      </p:to>
                                    </p:set>
                                    <p:animEffect transition="in" filter="fade">
                                      <p:cBhvr>
                                        <p:cTn id="11" dur="1000"/>
                                        <p:tgtEl>
                                          <p:spTgt spid="166400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4001" grpId="0"/>
      <p:bldP spid="166400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16278" y="4691270"/>
            <a:ext cx="2729948" cy="1815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5676FD2-5D98-4735-9979-A12645E1BFDB}"/>
              </a:ext>
            </a:extLst>
          </p:cNvPr>
          <p:cNvGrpSpPr/>
          <p:nvPr/>
        </p:nvGrpSpPr>
        <p:grpSpPr>
          <a:xfrm>
            <a:off x="1395568" y="1034789"/>
            <a:ext cx="9400864" cy="4957698"/>
            <a:chOff x="1395568" y="1271712"/>
            <a:chExt cx="9400864" cy="4957698"/>
          </a:xfrm>
        </p:grpSpPr>
        <p:sp>
          <p:nvSpPr>
            <p:cNvPr id="7" name="TextBox 6"/>
            <p:cNvSpPr txBox="1"/>
            <p:nvPr/>
          </p:nvSpPr>
          <p:spPr>
            <a:xfrm>
              <a:off x="1395568" y="5675412"/>
              <a:ext cx="9400864" cy="553998"/>
            </a:xfrm>
            <a:prstGeom prst="rect">
              <a:avLst/>
            </a:prstGeom>
            <a:noFill/>
          </p:spPr>
          <p:txBody>
            <a:bodyPr wrap="square" rtlCol="0">
              <a:spAutoFit/>
            </a:bodyPr>
            <a:lstStyle/>
            <a:p>
              <a:pPr algn="ctr"/>
              <a:r>
                <a:rPr lang="fr-BE" sz="1500">
                  <a:solidFill>
                    <a:srgbClr val="0070C0"/>
                  </a:solidFill>
                  <a:latin typeface="Roboto" pitchFamily="2" charset="0"/>
                  <a:ea typeface="Roboto" pitchFamily="2" charset="0"/>
                </a:rPr>
                <a:t>Proportion d’hommes et de femmes dans different groupes d’âge prodiguant des soins (au moins un fois par semaine) – EQLS 2016</a:t>
              </a:r>
            </a:p>
          </p:txBody>
        </p:sp>
        <p:pic>
          <p:nvPicPr>
            <p:cNvPr id="5" name="Picture 4">
              <a:extLst>
                <a:ext uri="{FF2B5EF4-FFF2-40B4-BE49-F238E27FC236}">
                  <a16:creationId xmlns:a16="http://schemas.microsoft.com/office/drawing/2014/main" id="{211A1509-0AC7-413F-8446-CA530DD88B02}"/>
                </a:ext>
              </a:extLst>
            </p:cNvPr>
            <p:cNvPicPr>
              <a:picLocks noChangeAspect="1"/>
            </p:cNvPicPr>
            <p:nvPr/>
          </p:nvPicPr>
          <p:blipFill>
            <a:blip r:embed="rId3"/>
            <a:stretch>
              <a:fillRect/>
            </a:stretch>
          </p:blipFill>
          <p:spPr>
            <a:xfrm>
              <a:off x="1395568" y="1271712"/>
              <a:ext cx="9400864" cy="4314575"/>
            </a:xfrm>
            <a:prstGeom prst="rect">
              <a:avLst/>
            </a:prstGeom>
          </p:spPr>
        </p:pic>
      </p:grpSp>
      <p:sp>
        <p:nvSpPr>
          <p:cNvPr id="8" name="Title 1">
            <a:extLst>
              <a:ext uri="{FF2B5EF4-FFF2-40B4-BE49-F238E27FC236}">
                <a16:creationId xmlns:a16="http://schemas.microsoft.com/office/drawing/2014/main" id="{2B401FEB-BA1C-4753-9F53-90986EE9C507}"/>
              </a:ext>
            </a:extLst>
          </p:cNvPr>
          <p:cNvSpPr txBox="1">
            <a:spLocks/>
          </p:cNvSpPr>
          <p:nvPr/>
        </p:nvSpPr>
        <p:spPr>
          <a:xfrm>
            <a:off x="709613" y="62629"/>
            <a:ext cx="10772775" cy="735237"/>
          </a:xfrm>
          <a:prstGeom prst="rect">
            <a:avLst/>
          </a:prstGeom>
        </p:spPr>
        <p:txBody>
          <a:bodyPr anchor="t">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lvl="0" algn="ctr">
              <a:lnSpc>
                <a:spcPct val="100000"/>
              </a:lnSpc>
            </a:pPr>
            <a:r>
              <a:rPr lang="fr-BE" sz="3600">
                <a:solidFill>
                  <a:srgbClr val="1D3C68"/>
                </a:solidFill>
              </a:rPr>
              <a:t>Aide à un proche ou ami en situation de handicap/infirmité</a:t>
            </a:r>
            <a:endParaRPr kumimoji="0" lang="fr-BE" sz="3600" b="0" i="0" u="none" strike="noStrike" kern="1200" cap="none" spc="-120" normalizeH="0" baseline="0">
              <a:ln>
                <a:noFill/>
              </a:ln>
              <a:solidFill>
                <a:srgbClr val="1D3C68"/>
              </a:solidFill>
              <a:effectLst/>
              <a:uLnTx/>
              <a:uFillTx/>
              <a:latin typeface="Roboto Thin"/>
              <a:ea typeface="+mj-ea"/>
              <a:cs typeface="+mj-cs"/>
            </a:endParaRPr>
          </a:p>
        </p:txBody>
      </p:sp>
      <p:cxnSp>
        <p:nvCxnSpPr>
          <p:cNvPr id="13" name="Straight Connector 12">
            <a:extLst>
              <a:ext uri="{FF2B5EF4-FFF2-40B4-BE49-F238E27FC236}">
                <a16:creationId xmlns:a16="http://schemas.microsoft.com/office/drawing/2014/main" id="{4E4EAD55-49A7-4937-964F-CE21B26491E2}"/>
              </a:ext>
            </a:extLst>
          </p:cNvPr>
          <p:cNvCxnSpPr/>
          <p:nvPr/>
        </p:nvCxnSpPr>
        <p:spPr>
          <a:xfrm>
            <a:off x="709613" y="776830"/>
            <a:ext cx="10772775" cy="0"/>
          </a:xfrm>
          <a:prstGeom prst="line">
            <a:avLst/>
          </a:prstGeom>
          <a:ln w="15875">
            <a:solidFill>
              <a:srgbClr val="E275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27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16278" y="4691270"/>
            <a:ext cx="2729948" cy="1815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709613" y="128889"/>
            <a:ext cx="10772775" cy="1212765"/>
          </a:xfrm>
          <a:prstGeom prst="rect">
            <a:avLst/>
          </a:prstGeom>
        </p:spPr>
        <p:txBody>
          <a:bodyPr anchor="t">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fr-BE" sz="3500" dirty="0">
                <a:solidFill>
                  <a:srgbClr val="1D3C68"/>
                </a:solidFill>
              </a:rPr>
              <a:t>Aidants réguliers de personnes en situation de handicap/infirmité, parmi </a:t>
            </a:r>
            <a:r>
              <a:rPr lang="en-BE" sz="3500" dirty="0">
                <a:solidFill>
                  <a:srgbClr val="1D3C68"/>
                </a:solidFill>
              </a:rPr>
              <a:t>l</a:t>
            </a:r>
            <a:r>
              <a:rPr lang="en-GB" sz="3500" dirty="0">
                <a:solidFill>
                  <a:srgbClr val="1D3C68"/>
                </a:solidFill>
              </a:rPr>
              <a:t>e</a:t>
            </a:r>
            <a:r>
              <a:rPr lang="en-BE" sz="3500" dirty="0">
                <a:solidFill>
                  <a:srgbClr val="1D3C68"/>
                </a:solidFill>
              </a:rPr>
              <a:t>s </a:t>
            </a:r>
            <a:r>
              <a:rPr lang="fr-BE" sz="3500" dirty="0">
                <a:solidFill>
                  <a:srgbClr val="1D3C68"/>
                </a:solidFill>
              </a:rPr>
              <a:t>18–64 </a:t>
            </a:r>
            <a:r>
              <a:rPr lang="en-BE" sz="3500" dirty="0">
                <a:solidFill>
                  <a:srgbClr val="1D3C68"/>
                </a:solidFill>
              </a:rPr>
              <a:t>a</a:t>
            </a:r>
            <a:r>
              <a:rPr lang="en-GB" sz="3500" dirty="0">
                <a:solidFill>
                  <a:srgbClr val="1D3C68"/>
                </a:solidFill>
              </a:rPr>
              <a:t>n</a:t>
            </a:r>
            <a:r>
              <a:rPr lang="en-BE" sz="3500" dirty="0">
                <a:solidFill>
                  <a:srgbClr val="1D3C68"/>
                </a:solidFill>
              </a:rPr>
              <a:t>s</a:t>
            </a:r>
            <a:r>
              <a:rPr lang="fr-BE" sz="3500" dirty="0">
                <a:solidFill>
                  <a:srgbClr val="1D3C68"/>
                </a:solidFill>
              </a:rPr>
              <a:t>, </a:t>
            </a:r>
            <a:r>
              <a:rPr lang="en-BE" sz="3500" dirty="0">
                <a:solidFill>
                  <a:srgbClr val="1D3C68"/>
                </a:solidFill>
              </a:rPr>
              <a:t>p</a:t>
            </a:r>
            <a:r>
              <a:rPr lang="en-GB" sz="3500" dirty="0">
                <a:solidFill>
                  <a:srgbClr val="1D3C68"/>
                </a:solidFill>
              </a:rPr>
              <a:t>a</a:t>
            </a:r>
            <a:r>
              <a:rPr lang="en-BE" sz="3500" dirty="0">
                <a:solidFill>
                  <a:srgbClr val="1D3C68"/>
                </a:solidFill>
              </a:rPr>
              <a:t>r </a:t>
            </a:r>
            <a:r>
              <a:rPr lang="en-GB" sz="3500" dirty="0">
                <a:solidFill>
                  <a:srgbClr val="1D3C68"/>
                </a:solidFill>
              </a:rPr>
              <a:t>p</a:t>
            </a:r>
            <a:r>
              <a:rPr lang="en-BE" sz="3500" dirty="0">
                <a:solidFill>
                  <a:srgbClr val="1D3C68"/>
                </a:solidFill>
              </a:rPr>
              <a:t>a</a:t>
            </a:r>
            <a:r>
              <a:rPr lang="en-GB" sz="3500" dirty="0">
                <a:solidFill>
                  <a:srgbClr val="1D3C68"/>
                </a:solidFill>
              </a:rPr>
              <a:t>y</a:t>
            </a:r>
            <a:r>
              <a:rPr lang="en-BE" sz="3500" dirty="0">
                <a:solidFill>
                  <a:srgbClr val="1D3C68"/>
                </a:solidFill>
              </a:rPr>
              <a:t>s </a:t>
            </a:r>
            <a:r>
              <a:rPr lang="fr-BE" sz="3500" dirty="0">
                <a:solidFill>
                  <a:srgbClr val="1D3C68"/>
                </a:solidFill>
              </a:rPr>
              <a:t>(%)</a:t>
            </a:r>
          </a:p>
        </p:txBody>
      </p:sp>
      <p:cxnSp>
        <p:nvCxnSpPr>
          <p:cNvPr id="10" name="Straight Connector 9"/>
          <p:cNvCxnSpPr/>
          <p:nvPr/>
        </p:nvCxnSpPr>
        <p:spPr>
          <a:xfrm>
            <a:off x="869270" y="623483"/>
            <a:ext cx="10772775" cy="0"/>
          </a:xfrm>
          <a:prstGeom prst="line">
            <a:avLst/>
          </a:prstGeom>
          <a:ln w="15875">
            <a:solidFill>
              <a:srgbClr val="E2752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F54705F-2E7D-4A3E-A4A9-F69B1E8F82F8}"/>
              </a:ext>
            </a:extLst>
          </p:cNvPr>
          <p:cNvPicPr>
            <a:picLocks noChangeAspect="1"/>
          </p:cNvPicPr>
          <p:nvPr/>
        </p:nvPicPr>
        <p:blipFill>
          <a:blip r:embed="rId3"/>
          <a:stretch>
            <a:fillRect/>
          </a:stretch>
        </p:blipFill>
        <p:spPr>
          <a:xfrm>
            <a:off x="869270" y="1177465"/>
            <a:ext cx="4907416" cy="4968757"/>
          </a:xfrm>
          <a:prstGeom prst="rect">
            <a:avLst/>
          </a:prstGeom>
        </p:spPr>
      </p:pic>
      <p:pic>
        <p:nvPicPr>
          <p:cNvPr id="5" name="Picture 4">
            <a:extLst>
              <a:ext uri="{FF2B5EF4-FFF2-40B4-BE49-F238E27FC236}">
                <a16:creationId xmlns:a16="http://schemas.microsoft.com/office/drawing/2014/main" id="{AD5CABCF-0038-46CE-8A5B-F822B402A026}"/>
              </a:ext>
            </a:extLst>
          </p:cNvPr>
          <p:cNvPicPr>
            <a:picLocks noChangeAspect="1"/>
          </p:cNvPicPr>
          <p:nvPr/>
        </p:nvPicPr>
        <p:blipFill>
          <a:blip r:embed="rId4"/>
          <a:stretch>
            <a:fillRect/>
          </a:stretch>
        </p:blipFill>
        <p:spPr>
          <a:xfrm>
            <a:off x="6096000" y="1225093"/>
            <a:ext cx="5109029" cy="4981302"/>
          </a:xfrm>
          <a:prstGeom prst="rect">
            <a:avLst/>
          </a:prstGeom>
        </p:spPr>
      </p:pic>
      <p:sp>
        <p:nvSpPr>
          <p:cNvPr id="7" name="TextBox 6">
            <a:extLst>
              <a:ext uri="{FF2B5EF4-FFF2-40B4-BE49-F238E27FC236}">
                <a16:creationId xmlns:a16="http://schemas.microsoft.com/office/drawing/2014/main" id="{576E11E4-EF0A-490B-B5FF-89225B401233}"/>
              </a:ext>
            </a:extLst>
          </p:cNvPr>
          <p:cNvSpPr txBox="1"/>
          <p:nvPr/>
        </p:nvSpPr>
        <p:spPr>
          <a:xfrm>
            <a:off x="1986276" y="6206395"/>
            <a:ext cx="9218753" cy="584775"/>
          </a:xfrm>
          <a:prstGeom prst="rect">
            <a:avLst/>
          </a:prstGeom>
          <a:noFill/>
        </p:spPr>
        <p:txBody>
          <a:bodyPr wrap="square" rtlCol="0">
            <a:spAutoFit/>
          </a:bodyPr>
          <a:lstStyle/>
          <a:p>
            <a:pPr algn="just"/>
            <a:r>
              <a:rPr lang="fr-BE" sz="1600" dirty="0">
                <a:solidFill>
                  <a:srgbClr val="0070C0"/>
                </a:solidFill>
                <a:latin typeface="Roboto" pitchFamily="2" charset="0"/>
                <a:ea typeface="Roboto" pitchFamily="2" charset="0"/>
              </a:rPr>
              <a:t>L’expression ‘Aidants réguliers’ se réfère aux personnes prodiguant des soins à quelqu’un en situation de handicap ou infirmité plusieurs jours par semaine ou tous les jours - Eurofound 2018 </a:t>
            </a:r>
          </a:p>
        </p:txBody>
      </p:sp>
    </p:spTree>
    <p:extLst>
      <p:ext uri="{BB962C8B-B14F-4D97-AF65-F5344CB8AC3E}">
        <p14:creationId xmlns:p14="http://schemas.microsoft.com/office/powerpoint/2010/main" val="294789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4" y="1428154"/>
            <a:ext cx="6542229" cy="507831"/>
          </a:xfrm>
          <a:prstGeom prst="rect">
            <a:avLst/>
          </a:prstGeom>
          <a:noFill/>
        </p:spPr>
        <p:txBody>
          <a:bodyPr wrap="square" rtlCol="0">
            <a:spAutoFit/>
          </a:bodyPr>
          <a:lstStyle/>
          <a:p>
            <a:r>
              <a:rPr lang="fr-BE" sz="2700" b="1">
                <a:latin typeface="Roboto" pitchFamily="2" charset="0"/>
                <a:ea typeface="Roboto" pitchFamily="2" charset="0"/>
              </a:rPr>
              <a:t>Correlation claire entre l’aidance et:</a:t>
            </a:r>
          </a:p>
        </p:txBody>
      </p:sp>
      <p:sp>
        <p:nvSpPr>
          <p:cNvPr id="5" name="TextBox 4"/>
          <p:cNvSpPr txBox="1"/>
          <p:nvPr/>
        </p:nvSpPr>
        <p:spPr>
          <a:xfrm>
            <a:off x="657224" y="3272857"/>
            <a:ext cx="6542229" cy="584775"/>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3200" b="0" i="0" u="none" strike="noStrike" kern="1200" cap="none" spc="0" normalizeH="0" baseline="0" dirty="0">
                <a:ln>
                  <a:noFill/>
                </a:ln>
                <a:solidFill>
                  <a:srgbClr val="0070C0"/>
                </a:solidFill>
                <a:effectLst/>
                <a:uLnTx/>
                <a:uFillTx/>
                <a:latin typeface="Roboto" pitchFamily="2" charset="0"/>
                <a:ea typeface="Roboto" pitchFamily="2" charset="0"/>
              </a:rPr>
              <a:t>Exclusion sociale et pauvreté</a:t>
            </a:r>
          </a:p>
        </p:txBody>
      </p:sp>
      <p:sp>
        <p:nvSpPr>
          <p:cNvPr id="6" name="TextBox 5"/>
          <p:cNvSpPr txBox="1"/>
          <p:nvPr/>
        </p:nvSpPr>
        <p:spPr>
          <a:xfrm>
            <a:off x="657224" y="3891063"/>
            <a:ext cx="6542229" cy="584775"/>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3200" b="0" i="0" u="none" strike="noStrike" kern="1200" cap="none" spc="0" normalizeH="0" baseline="0" dirty="0">
                <a:ln>
                  <a:noFill/>
                </a:ln>
                <a:solidFill>
                  <a:srgbClr val="0070C0"/>
                </a:solidFill>
                <a:effectLst/>
                <a:uLnTx/>
                <a:uFillTx/>
                <a:latin typeface="Roboto" pitchFamily="2" charset="0"/>
                <a:ea typeface="Roboto" pitchFamily="2" charset="0"/>
              </a:rPr>
              <a:t>Santé et bien-être</a:t>
            </a:r>
          </a:p>
        </p:txBody>
      </p:sp>
      <p:sp>
        <p:nvSpPr>
          <p:cNvPr id="7" name="TextBox 6"/>
          <p:cNvSpPr txBox="1"/>
          <p:nvPr/>
        </p:nvSpPr>
        <p:spPr>
          <a:xfrm>
            <a:off x="657224" y="2162207"/>
            <a:ext cx="6907358" cy="1077218"/>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3100" b="0" i="0" u="none" strike="noStrike" kern="1200" cap="none" spc="0" normalizeH="0" baseline="0" dirty="0">
                <a:ln>
                  <a:noFill/>
                </a:ln>
                <a:solidFill>
                  <a:srgbClr val="0070C0"/>
                </a:solidFill>
                <a:effectLst/>
                <a:uLnTx/>
                <a:uFillTx/>
                <a:latin typeface="Roboto" pitchFamily="2" charset="0"/>
                <a:ea typeface="Roboto" pitchFamily="2" charset="0"/>
              </a:rPr>
              <a:t>Conciliation vie professionnelle / vie</a:t>
            </a:r>
            <a:r>
              <a:rPr kumimoji="0" lang="fr-BE" sz="3100" b="0" i="0" u="none" strike="noStrike" kern="1200" cap="none" spc="0" normalizeH="0" dirty="0">
                <a:ln>
                  <a:noFill/>
                </a:ln>
                <a:solidFill>
                  <a:srgbClr val="0070C0"/>
                </a:solidFill>
                <a:effectLst/>
                <a:uLnTx/>
                <a:uFillTx/>
                <a:latin typeface="Roboto" pitchFamily="2" charset="0"/>
                <a:ea typeface="Roboto" pitchFamily="2" charset="0"/>
              </a:rPr>
              <a:t> familiale</a:t>
            </a:r>
            <a:endParaRPr kumimoji="0" lang="fr-BE" sz="3100" b="0" i="0" u="none" strike="noStrike" kern="1200" cap="none" spc="0" normalizeH="0" baseline="0" dirty="0">
              <a:ln>
                <a:noFill/>
              </a:ln>
              <a:solidFill>
                <a:srgbClr val="0070C0"/>
              </a:solidFill>
              <a:effectLst/>
              <a:uLnTx/>
              <a:uFillTx/>
              <a:latin typeface="Roboto" pitchFamily="2" charset="0"/>
              <a:ea typeface="Roboto" pitchFamily="2" charset="0"/>
            </a:endParaRPr>
          </a:p>
        </p:txBody>
      </p:sp>
      <p:pic>
        <p:nvPicPr>
          <p:cNvPr id="3076" name="Picture 4" descr="A carer reads a book with an elderly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45" y="1412321"/>
            <a:ext cx="4465195" cy="29811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idx="1"/>
          </p:nvPr>
        </p:nvSpPr>
        <p:spPr>
          <a:xfrm>
            <a:off x="709613" y="4885866"/>
            <a:ext cx="11163727" cy="1087959"/>
          </a:xfrm>
        </p:spPr>
        <p:txBody>
          <a:bodyPr anchor="ctr">
            <a:normAutofit/>
          </a:bodyPr>
          <a:lstStyle/>
          <a:p>
            <a:pPr marL="0" indent="0" algn="just">
              <a:lnSpc>
                <a:spcPct val="114000"/>
              </a:lnSpc>
              <a:spcBef>
                <a:spcPts val="0"/>
              </a:spcBef>
              <a:buFontTx/>
              <a:buNone/>
            </a:pPr>
            <a:r>
              <a:rPr lang="fr-BE" altLang="en-US" sz="2400" i="1" dirty="0">
                <a:solidFill>
                  <a:srgbClr val="F15A55"/>
                </a:solidFill>
                <a:latin typeface="Roboto Cn" pitchFamily="2" charset="0"/>
                <a:ea typeface="Roboto Cn" pitchFamily="2" charset="0"/>
              </a:rPr>
              <a:t>“</a:t>
            </a:r>
            <a:r>
              <a:rPr lang="fr-BE" altLang="fr-FR" sz="2400" i="1" dirty="0">
                <a:solidFill>
                  <a:srgbClr val="F15A55"/>
                </a:solidFill>
                <a:latin typeface="Roboto Cn" pitchFamily="2" charset="0"/>
                <a:ea typeface="Roboto Cn" pitchFamily="2" charset="0"/>
              </a:rPr>
              <a:t>En tant qu’aidant, vous n’avez aucune vie sociale. Je suis aidant depuis 20 ans. </a:t>
            </a:r>
          </a:p>
          <a:p>
            <a:pPr marL="0" indent="0" algn="just">
              <a:lnSpc>
                <a:spcPct val="114000"/>
              </a:lnSpc>
              <a:spcBef>
                <a:spcPts val="0"/>
              </a:spcBef>
              <a:buFontTx/>
              <a:buNone/>
            </a:pPr>
            <a:r>
              <a:rPr lang="fr-BE" altLang="fr-FR" sz="2400" i="1" dirty="0">
                <a:solidFill>
                  <a:srgbClr val="F15A55"/>
                </a:solidFill>
                <a:latin typeface="Roboto Cn" pitchFamily="2" charset="0"/>
                <a:ea typeface="Roboto Cn" pitchFamily="2" charset="0"/>
              </a:rPr>
              <a:t>Je n’ai pas l’impression de faire partie de la société. Je me sens comme un marginal</a:t>
            </a:r>
            <a:r>
              <a:rPr lang="fr-BE" altLang="en-US" sz="2400" i="1" dirty="0">
                <a:solidFill>
                  <a:srgbClr val="F15A55"/>
                </a:solidFill>
                <a:latin typeface="Roboto Cn" pitchFamily="2" charset="0"/>
                <a:ea typeface="Roboto Cn" pitchFamily="2" charset="0"/>
              </a:rPr>
              <a:t>”</a:t>
            </a:r>
            <a:endParaRPr lang="fr-BE" altLang="fr-FR" sz="2400" i="1" dirty="0">
              <a:solidFill>
                <a:srgbClr val="F15A55"/>
              </a:solidFill>
              <a:latin typeface="Roboto Cn" pitchFamily="2" charset="0"/>
              <a:ea typeface="Roboto Cn" pitchFamily="2" charset="0"/>
            </a:endParaRPr>
          </a:p>
        </p:txBody>
      </p:sp>
      <p:sp>
        <p:nvSpPr>
          <p:cNvPr id="11" name="Title 1"/>
          <p:cNvSpPr txBox="1">
            <a:spLocks/>
          </p:cNvSpPr>
          <p:nvPr/>
        </p:nvSpPr>
        <p:spPr>
          <a:xfrm>
            <a:off x="709613" y="1"/>
            <a:ext cx="10772775" cy="797866"/>
          </a:xfrm>
          <a:prstGeom prst="rect">
            <a:avLst/>
          </a:prstGeom>
        </p:spPr>
        <p:txBody>
          <a:bodyPr anchor="t">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sz="5200" b="0" i="0" u="none" strike="noStrike" kern="1200" cap="none" spc="-120" normalizeH="0" baseline="0">
                <a:ln>
                  <a:noFill/>
                </a:ln>
                <a:solidFill>
                  <a:srgbClr val="1D3C68"/>
                </a:solidFill>
                <a:effectLst/>
                <a:uLnTx/>
                <a:uFillTx/>
                <a:latin typeface="Roboto Thin"/>
                <a:ea typeface="+mj-ea"/>
                <a:cs typeface="+mj-cs"/>
              </a:rPr>
              <a:t>Impact de l’aidance</a:t>
            </a:r>
          </a:p>
        </p:txBody>
      </p:sp>
      <p:cxnSp>
        <p:nvCxnSpPr>
          <p:cNvPr id="14" name="Straight Connector 13">
            <a:extLst>
              <a:ext uri="{FF2B5EF4-FFF2-40B4-BE49-F238E27FC236}">
                <a16:creationId xmlns:a16="http://schemas.microsoft.com/office/drawing/2014/main" id="{8C2D56CB-9D81-4621-94B3-DBB9CBEAED12}"/>
              </a:ext>
            </a:extLst>
          </p:cNvPr>
          <p:cNvCxnSpPr/>
          <p:nvPr/>
        </p:nvCxnSpPr>
        <p:spPr>
          <a:xfrm>
            <a:off x="709613" y="776830"/>
            <a:ext cx="10772775" cy="0"/>
          </a:xfrm>
          <a:prstGeom prst="line">
            <a:avLst/>
          </a:prstGeom>
          <a:ln w="15875">
            <a:solidFill>
              <a:srgbClr val="E275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95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1000"/>
                                        <p:tgtEl>
                                          <p:spTgt spid="12">
                                            <p:txEl>
                                              <p:pRg st="0" end="0"/>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fade">
                                      <p:cBhvr>
                                        <p:cTn id="27" dur="1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P spid="7" grpId="0"/>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09613" y="128889"/>
            <a:ext cx="10772775" cy="1212765"/>
          </a:xfrm>
          <a:prstGeom prst="rect">
            <a:avLst/>
          </a:prstGeom>
        </p:spPr>
        <p:txBody>
          <a:bodyPr anchor="t">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fr-BE" sz="4200">
                <a:solidFill>
                  <a:srgbClr val="1D3C68"/>
                </a:solidFill>
              </a:rPr>
              <a:t>Situation sociale et économique des aidants réguliers en âge de travailler (18–64)</a:t>
            </a:r>
          </a:p>
        </p:txBody>
      </p:sp>
      <p:cxnSp>
        <p:nvCxnSpPr>
          <p:cNvPr id="10" name="Straight Connector 9"/>
          <p:cNvCxnSpPr/>
          <p:nvPr/>
        </p:nvCxnSpPr>
        <p:spPr>
          <a:xfrm>
            <a:off x="709613" y="710570"/>
            <a:ext cx="10772775" cy="0"/>
          </a:xfrm>
          <a:prstGeom prst="line">
            <a:avLst/>
          </a:prstGeom>
          <a:ln w="15875">
            <a:solidFill>
              <a:srgbClr val="E2752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8140" y="5226067"/>
            <a:ext cx="11393286" cy="707886"/>
          </a:xfrm>
          <a:prstGeom prst="rect">
            <a:avLst/>
          </a:prstGeom>
          <a:noFill/>
        </p:spPr>
        <p:txBody>
          <a:bodyPr wrap="square" rtlCol="0">
            <a:spAutoFit/>
          </a:bodyPr>
          <a:lstStyle/>
          <a:p>
            <a:pPr algn="just"/>
            <a:r>
              <a:rPr lang="fr-FR" sz="2000" dirty="0">
                <a:solidFill>
                  <a:srgbClr val="0070C0"/>
                </a:solidFill>
              </a:rPr>
              <a:t>L’expression ‘Aidants réguliers’ se réfère aux personnes prodiguant des soins à quelqu’un en situation de handicap ou infirmité plusieurs jours par semaine ou tous les jours - Eurofound 2018 </a:t>
            </a:r>
            <a:endParaRPr lang="en-US" sz="2000" dirty="0">
              <a:solidFill>
                <a:srgbClr val="0070C0"/>
              </a:solidFill>
            </a:endParaRPr>
          </a:p>
        </p:txBody>
      </p:sp>
      <p:pic>
        <p:nvPicPr>
          <p:cNvPr id="2" name="Picture 1">
            <a:extLst>
              <a:ext uri="{FF2B5EF4-FFF2-40B4-BE49-F238E27FC236}">
                <a16:creationId xmlns:a16="http://schemas.microsoft.com/office/drawing/2014/main" id="{9C1402B5-7CEB-450B-B53C-0014087FEA4C}"/>
              </a:ext>
            </a:extLst>
          </p:cNvPr>
          <p:cNvPicPr>
            <a:picLocks noChangeAspect="1"/>
          </p:cNvPicPr>
          <p:nvPr/>
        </p:nvPicPr>
        <p:blipFill>
          <a:blip r:embed="rId3"/>
          <a:stretch>
            <a:fillRect/>
          </a:stretch>
        </p:blipFill>
        <p:spPr>
          <a:xfrm>
            <a:off x="348140" y="1777549"/>
            <a:ext cx="11495720" cy="3012623"/>
          </a:xfrm>
          <a:prstGeom prst="rect">
            <a:avLst/>
          </a:prstGeom>
        </p:spPr>
      </p:pic>
    </p:spTree>
    <p:extLst>
      <p:ext uri="{BB962C8B-B14F-4D97-AF65-F5344CB8AC3E}">
        <p14:creationId xmlns:p14="http://schemas.microsoft.com/office/powerpoint/2010/main" val="177580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6A0CC5-9A69-49C9-BBC5-03AC1B604527}"/>
              </a:ext>
            </a:extLst>
          </p:cNvPr>
          <p:cNvSpPr>
            <a:spLocks noGrp="1"/>
          </p:cNvSpPr>
          <p:nvPr>
            <p:ph type="title"/>
          </p:nvPr>
        </p:nvSpPr>
        <p:spPr/>
        <p:txBody>
          <a:bodyPr/>
          <a:lstStyle/>
          <a:p>
            <a:r>
              <a:rPr lang="en-BE" dirty="0"/>
              <a:t>Aidance et </a:t>
            </a:r>
            <a:r>
              <a:rPr lang="en-GB" dirty="0"/>
              <a:t>C</a:t>
            </a:r>
            <a:r>
              <a:rPr lang="en-BE" dirty="0"/>
              <a:t>O</a:t>
            </a:r>
            <a:r>
              <a:rPr lang="en-GB" dirty="0"/>
              <a:t>V</a:t>
            </a:r>
            <a:r>
              <a:rPr lang="en-BE" dirty="0"/>
              <a:t>I</a:t>
            </a:r>
            <a:r>
              <a:rPr lang="en-GB" dirty="0"/>
              <a:t>D</a:t>
            </a:r>
            <a:r>
              <a:rPr lang="en-BE" dirty="0"/>
              <a:t>-19</a:t>
            </a:r>
          </a:p>
        </p:txBody>
      </p:sp>
    </p:spTree>
    <p:extLst>
      <p:ext uri="{BB962C8B-B14F-4D97-AF65-F5344CB8AC3E}">
        <p14:creationId xmlns:p14="http://schemas.microsoft.com/office/powerpoint/2010/main" val="317898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EC colors">
      <a:dk1>
        <a:srgbClr val="213365"/>
      </a:dk1>
      <a:lt1>
        <a:sysClr val="window" lastClr="FFFFFF"/>
      </a:lt1>
      <a:dk2>
        <a:srgbClr val="511346"/>
      </a:dk2>
      <a:lt2>
        <a:srgbClr val="E7E6E6"/>
      </a:lt2>
      <a:accent1>
        <a:srgbClr val="213365"/>
      </a:accent1>
      <a:accent2>
        <a:srgbClr val="F15B55"/>
      </a:accent2>
      <a:accent3>
        <a:srgbClr val="8ADA9B"/>
      </a:accent3>
      <a:accent4>
        <a:srgbClr val="7ED3F7"/>
      </a:accent4>
      <a:accent5>
        <a:srgbClr val="FFD530"/>
      </a:accent5>
      <a:accent6>
        <a:srgbClr val="213365"/>
      </a:accent6>
      <a:hlink>
        <a:srgbClr val="F15B55"/>
      </a:hlink>
      <a:folHlink>
        <a:srgbClr val="511346"/>
      </a:folHlink>
    </a:clrScheme>
    <a:fontScheme name="Custom 1">
      <a:majorFont>
        <a:latin typeface="Roboto Thin"/>
        <a:ea typeface=""/>
        <a:cs typeface=""/>
      </a:majorFont>
      <a:minorFont>
        <a:latin typeface="Roboto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ocarers_ppt template" id="{091D09AF-E5FE-4035-9D8C-B32E6636C473}" vid="{F1606927-DF5E-4FB0-93D2-F1C823449538}"/>
    </a:ext>
  </a:extLst>
</a:theme>
</file>

<file path=ppt/theme/theme2.xml><?xml version="1.0" encoding="utf-8"?>
<a:theme xmlns:a="http://schemas.openxmlformats.org/drawingml/2006/main" name="1_Office Theme">
  <a:themeElements>
    <a:clrScheme name="EC colors">
      <a:dk1>
        <a:srgbClr val="213365"/>
      </a:dk1>
      <a:lt1>
        <a:sysClr val="window" lastClr="FFFFFF"/>
      </a:lt1>
      <a:dk2>
        <a:srgbClr val="511346"/>
      </a:dk2>
      <a:lt2>
        <a:srgbClr val="E7E6E6"/>
      </a:lt2>
      <a:accent1>
        <a:srgbClr val="213365"/>
      </a:accent1>
      <a:accent2>
        <a:srgbClr val="F15B55"/>
      </a:accent2>
      <a:accent3>
        <a:srgbClr val="8ADA9B"/>
      </a:accent3>
      <a:accent4>
        <a:srgbClr val="7ED3F7"/>
      </a:accent4>
      <a:accent5>
        <a:srgbClr val="FFD530"/>
      </a:accent5>
      <a:accent6>
        <a:srgbClr val="213365"/>
      </a:accent6>
      <a:hlink>
        <a:srgbClr val="F15B55"/>
      </a:hlink>
      <a:folHlink>
        <a:srgbClr val="511346"/>
      </a:folHlink>
    </a:clrScheme>
    <a:fontScheme name="Custom 1">
      <a:majorFont>
        <a:latin typeface="Roboto Thin"/>
        <a:ea typeface=""/>
        <a:cs typeface=""/>
      </a:majorFont>
      <a:minorFont>
        <a:latin typeface="Roboto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sz="1800" dirty="0" smtClean="0">
            <a:solidFill>
              <a:schemeClr val="tx2"/>
            </a:solidFill>
            <a:latin typeface="+mn-lt"/>
          </a:defRPr>
        </a:defPPr>
      </a:lstStyle>
    </a:txDef>
  </a:objectDefaults>
  <a:extraClrSchemeLst/>
  <a:extLst>
    <a:ext uri="{05A4C25C-085E-4340-85A3-A5531E510DB2}">
      <thm15:themeFamily xmlns:thm15="http://schemas.microsoft.com/office/thememl/2012/main" name="Eurocarers_ppt template" id="{091D09AF-E5FE-4035-9D8C-B32E6636C473}" vid="{BB313CF6-23E4-40E0-98C3-7C672F2FFF5A}"/>
    </a:ext>
  </a:extLst>
</a:theme>
</file>

<file path=ppt/theme/theme3.xml><?xml version="1.0" encoding="utf-8"?>
<a:theme xmlns:a="http://schemas.openxmlformats.org/drawingml/2006/main" name="2_Office Theme">
  <a:themeElements>
    <a:clrScheme name="EC colors">
      <a:dk1>
        <a:srgbClr val="213365"/>
      </a:dk1>
      <a:lt1>
        <a:sysClr val="window" lastClr="FFFFFF"/>
      </a:lt1>
      <a:dk2>
        <a:srgbClr val="511346"/>
      </a:dk2>
      <a:lt2>
        <a:srgbClr val="E7E6E6"/>
      </a:lt2>
      <a:accent1>
        <a:srgbClr val="213365"/>
      </a:accent1>
      <a:accent2>
        <a:srgbClr val="F15B55"/>
      </a:accent2>
      <a:accent3>
        <a:srgbClr val="8ADA9B"/>
      </a:accent3>
      <a:accent4>
        <a:srgbClr val="7ED3F7"/>
      </a:accent4>
      <a:accent5>
        <a:srgbClr val="FFD530"/>
      </a:accent5>
      <a:accent6>
        <a:srgbClr val="213365"/>
      </a:accent6>
      <a:hlink>
        <a:srgbClr val="F15B55"/>
      </a:hlink>
      <a:folHlink>
        <a:srgbClr val="511346"/>
      </a:folHlink>
    </a:clrScheme>
    <a:fontScheme name="Custom 1">
      <a:majorFont>
        <a:latin typeface="Roboto Thin"/>
        <a:ea typeface=""/>
        <a:cs typeface=""/>
      </a:majorFont>
      <a:minorFont>
        <a:latin typeface="Roboto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sz="1800" dirty="0" smtClean="0">
            <a:solidFill>
              <a:schemeClr val="tx2"/>
            </a:solidFill>
            <a:latin typeface="+mn-lt"/>
          </a:defRPr>
        </a:defPPr>
      </a:lstStyle>
    </a:txDef>
  </a:objectDefaults>
  <a:extraClrSchemeLst/>
  <a:extLst>
    <a:ext uri="{05A4C25C-085E-4340-85A3-A5531E510DB2}">
      <thm15:themeFamily xmlns:thm15="http://schemas.microsoft.com/office/thememl/2012/main" name="Eurocarers_ppt template" id="{091D09AF-E5FE-4035-9D8C-B32E6636C473}" vid="{BB313CF6-23E4-40E0-98C3-7C672F2FFF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Eurocarers_ppt template</Template>
  <TotalTime>4217</TotalTime>
  <Words>2667</Words>
  <Application>Microsoft Office PowerPoint</Application>
  <PresentationFormat>Widescreen</PresentationFormat>
  <Paragraphs>193</Paragraphs>
  <Slides>18</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Symbol</vt:lpstr>
      <vt:lpstr>Courier New</vt:lpstr>
      <vt:lpstr>Calibri</vt:lpstr>
      <vt:lpstr>Times</vt:lpstr>
      <vt:lpstr>Roboto Thin</vt:lpstr>
      <vt:lpstr>Roboto Cn</vt:lpstr>
      <vt:lpstr>Roboto</vt:lpstr>
      <vt:lpstr>Roboto Medium</vt:lpstr>
      <vt:lpstr>Arial</vt:lpstr>
      <vt:lpstr>Office Theme</vt:lpstr>
      <vt:lpstr>1_Office Theme</vt:lpstr>
      <vt:lpstr>2_Office Theme</vt:lpstr>
      <vt:lpstr>Promouvoir les besoins et intérêts des aidants proches à travers l’UE</vt:lpstr>
      <vt:lpstr>Le réseau Eurocarers</vt:lpstr>
      <vt:lpstr>PowerPoint Presentation</vt:lpstr>
      <vt:lpstr>PowerPoint Presentation</vt:lpstr>
      <vt:lpstr>PowerPoint Presentation</vt:lpstr>
      <vt:lpstr>PowerPoint Presentation</vt:lpstr>
      <vt:lpstr>PowerPoint Presentation</vt:lpstr>
      <vt:lpstr>PowerPoint Presentation</vt:lpstr>
      <vt:lpstr>Aidance et COVID-19</vt:lpstr>
      <vt:lpstr>PowerPoint Presentation</vt:lpstr>
      <vt:lpstr>Socle européen des droits sociaux</vt:lpstr>
      <vt:lpstr>Socle européen des droits sociaux</vt:lpstr>
      <vt:lpstr>Directive européenne Equilibre entre vie professionnelle et vie privée</vt:lpstr>
      <vt:lpstr>Le bien-fondé d’une stratégie européenne sur l’aidance</vt:lpstr>
      <vt:lpstr>PowerPoint Presentation</vt:lpstr>
      <vt:lpstr>PowerPoint Presentation</vt:lpstr>
      <vt:lpstr>Journée européenne des aidants</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work-life balance initiative and the Pillar of Social Rights</dc:title>
  <dc:creator>Olivier Jacqmain</dc:creator>
  <cp:lastModifiedBy>s y</cp:lastModifiedBy>
  <cp:revision>103</cp:revision>
  <dcterms:created xsi:type="dcterms:W3CDTF">2018-11-15T08:43:44Z</dcterms:created>
  <dcterms:modified xsi:type="dcterms:W3CDTF">2020-09-03T11:32:22Z</dcterms:modified>
</cp:coreProperties>
</file>